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363" r:id="rId3"/>
    <p:sldId id="307" r:id="rId4"/>
    <p:sldId id="330" r:id="rId5"/>
    <p:sldId id="332" r:id="rId6"/>
    <p:sldId id="309" r:id="rId7"/>
    <p:sldId id="285" r:id="rId8"/>
    <p:sldId id="339" r:id="rId9"/>
    <p:sldId id="318" r:id="rId10"/>
    <p:sldId id="354" r:id="rId11"/>
    <p:sldId id="355" r:id="rId12"/>
    <p:sldId id="357" r:id="rId13"/>
    <p:sldId id="362" r:id="rId14"/>
    <p:sldId id="353" r:id="rId15"/>
    <p:sldId id="364" r:id="rId16"/>
    <p:sldId id="365" r:id="rId17"/>
    <p:sldId id="366" r:id="rId18"/>
    <p:sldId id="367" r:id="rId19"/>
    <p:sldId id="345" r:id="rId20"/>
    <p:sldId id="347" r:id="rId21"/>
    <p:sldId id="348" r:id="rId22"/>
    <p:sldId id="349" r:id="rId23"/>
    <p:sldId id="350" r:id="rId24"/>
    <p:sldId id="351" r:id="rId25"/>
    <p:sldId id="352" r:id="rId26"/>
  </p:sldIdLst>
  <p:sldSz cx="12192000" cy="6858000"/>
  <p:notesSz cx="6681788" cy="9812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66FF"/>
    <a:srgbClr val="00CCFF"/>
    <a:srgbClr val="0099FF"/>
    <a:srgbClr val="99CC00"/>
    <a:srgbClr val="FFFF66"/>
    <a:srgbClr val="4FE1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 snapToGrid="0">
      <p:cViewPr varScale="1">
        <p:scale>
          <a:sx n="113" d="100"/>
          <a:sy n="113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5441" cy="490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84801" y="0"/>
            <a:ext cx="2895441" cy="490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052E8-E1C9-4B77-84D1-54BE64FD7777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20018"/>
            <a:ext cx="2895441" cy="4906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84801" y="9320018"/>
            <a:ext cx="2895441" cy="4906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DD3CC-1AF0-45B8-B2B0-696E7C3053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5441" cy="4923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84801" y="0"/>
            <a:ext cx="2895441" cy="4923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90B2C-6536-4F1A-9B70-AC1424AA74FB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27138"/>
            <a:ext cx="5884862" cy="3311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8179" y="4722188"/>
            <a:ext cx="5345430" cy="38636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20019"/>
            <a:ext cx="2895441" cy="492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84801" y="9320019"/>
            <a:ext cx="2895441" cy="492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3E8DA-C77C-4678-BB65-60181B1B8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732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3E8DA-C77C-4678-BB65-60181B1B88A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87F62-2458-4C7D-B355-B9DB1BEC4C4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012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87F62-2458-4C7D-B355-B9DB1BEC4C4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14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A6B0-69BD-4C25-92B0-AFBA3E9C914C}" type="datetime1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1D95-E668-4C0A-AD3B-88C166B5E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96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FD8F-9DFA-43AC-BBB8-B98DDCD2795C}" type="datetime1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1D95-E668-4C0A-AD3B-88C166B5E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20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0811-8EA3-423B-A077-E4721FA4E142}" type="datetime1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1D95-E668-4C0A-AD3B-88C166B5E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6841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FA35-AEF7-4A87-BCED-AD227DCEDA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2B94-3FB9-43A5-A033-A7218D5489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121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33AF-62DC-4576-A47E-BCE17CC7F8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2B94-3FB9-43A5-A033-A7218D5489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456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14A4-D10B-4D66-93D1-98BED5AD7D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2B94-3FB9-43A5-A033-A7218D5489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889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7E08-C07D-4E85-9EBB-5B2F5C270D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2B94-3FB9-43A5-A033-A7218D5489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054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B52E-854A-400E-90EC-CA952ADFCB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2B94-3FB9-43A5-A033-A7218D5489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458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3FD2-6667-4403-A258-F38402D96B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2B94-3FB9-43A5-A033-A7218D5489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424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F64C-3BCE-441E-8FEE-7804B220B5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2B94-3FB9-43A5-A033-A7218D5489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985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3B8D-FF8B-422D-B7E3-A83BE966C0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2B94-3FB9-43A5-A033-A7218D5489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22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CA95-5AE5-4417-892A-1A6FF37A69DD}" type="datetime1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1D95-E668-4C0A-AD3B-88C166B5E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657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284E-7573-4F32-81AB-C81CFE2A23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2B94-3FB9-43A5-A033-A7218D5489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681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F845-CF08-421A-9484-CB80A2B967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2B94-3FB9-43A5-A033-A7218D5489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92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1E3-8E54-464A-825A-A137027354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2B94-3FB9-43A5-A033-A7218D5489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50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E8BE-D08A-4816-BF0C-DA635988F1BF}" type="datetime1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1D95-E668-4C0A-AD3B-88C166B5E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26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1CE5-F044-4AF5-AD81-FCAADEA03339}" type="datetime1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1D95-E668-4C0A-AD3B-88C166B5E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724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D6EC-0681-42D6-9513-DA90DB74F8E5}" type="datetime1">
              <a:rPr lang="ru-RU" smtClean="0"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1D95-E668-4C0A-AD3B-88C166B5E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09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5DFE-1AA3-419C-89E5-0BF9E87FB0D4}" type="datetime1">
              <a:rPr lang="ru-RU" smtClean="0"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1D95-E668-4C0A-AD3B-88C166B5E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51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9FCA-C058-4FB4-8543-CF9EC70D576D}" type="datetime1">
              <a:rPr lang="ru-RU" smtClean="0"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1D95-E668-4C0A-AD3B-88C166B5E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42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C846-6969-44AF-AE0B-FFAB1FF8AFA3}" type="datetime1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1D95-E668-4C0A-AD3B-88C166B5E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56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549A-2753-46C3-9CE9-90B0FC132675}" type="datetime1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1D95-E668-4C0A-AD3B-88C166B5E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95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EC96D-273E-41ED-A111-CF3F996A251A}" type="datetime1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21D95-E668-4C0A-AD3B-88C166B5E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4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CEC60-1594-4123-9152-6F98245E6E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52B94-3FB9-43A5-A033-A7218D5489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03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52.png"/><Relationship Id="rId5" Type="http://schemas.openxmlformats.org/officeDocument/2006/relationships/image" Target="../media/image48.png"/><Relationship Id="rId10" Type="http://schemas.openxmlformats.org/officeDocument/2006/relationships/image" Target="../media/image44.png"/><Relationship Id="rId4" Type="http://schemas.openxmlformats.org/officeDocument/2006/relationships/image" Target="../media/image47.png"/><Relationship Id="rId9" Type="http://schemas.openxmlformats.org/officeDocument/2006/relationships/image" Target="../media/image5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5793" y="1904546"/>
            <a:ext cx="20402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6</a:t>
            </a:r>
            <a:r>
              <a:rPr lang="ru-RU" sz="44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тысяч</a:t>
            </a:r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5" name="Picture 6" descr="https://static.tildacdn.com/tild3530-3264-4430-b833-303831383865/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16" t="7717" b="6525"/>
          <a:stretch/>
        </p:blipFill>
        <p:spPr bwMode="auto">
          <a:xfrm>
            <a:off x="-17586" y="1"/>
            <a:ext cx="43838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6643" y="351218"/>
            <a:ext cx="710619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О взаимодействии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Избирательной комиссии Курской области и Общественной палаты Курской области в организации подготовки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К ОБЩЕРОССИЙСКОМУ ГОЛОСОВАНИЮ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ПО ВОПРОСУ ОДОБРЕНИЯ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ИЗМЕНЕНИЙ</a:t>
            </a:r>
          </a:p>
          <a:p>
            <a:r>
              <a:rPr lang="ru-RU" sz="3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В</a:t>
            </a:r>
            <a:r>
              <a:rPr lang="ru-RU" sz="36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КОНСТИТУЦИЮ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РОССИЙСКОЙ ФЕДЕРАЦИИ </a:t>
            </a:r>
            <a:endParaRPr lang="ru-RU" sz="36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409" y="1433683"/>
            <a:ext cx="3714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ПРЕДСЕДАТЕЛЬ 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ИЗБИРАТЕЛЬНОЙ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КОМИССИИ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КУРСКОЙ ОБЛАСТИ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ЗАИКА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Галина Дмитриевна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Picture 2" descr="D:\СЕМИНАРЫ ИККО\2012 год\19 12 2012\Для Алексея\Эмблема N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518" y="436417"/>
            <a:ext cx="1068147" cy="886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49057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741"/>
            <a:ext cx="12202602" cy="680925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9067" y="6220883"/>
            <a:ext cx="27432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159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2202602" cy="6858001"/>
            <a:chOff x="0" y="0"/>
            <a:chExt cx="12202602" cy="685800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7271"/>
            <a:stretch/>
          </p:blipFill>
          <p:spPr>
            <a:xfrm>
              <a:off x="0" y="3245005"/>
              <a:ext cx="12202602" cy="3612996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9" t="-952" r="-89" b="84199"/>
            <a:stretch/>
          </p:blipFill>
          <p:spPr>
            <a:xfrm>
              <a:off x="0" y="0"/>
              <a:ext cx="12192000" cy="1146936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55" t="20089" r="80910" b="52585"/>
            <a:stretch/>
          </p:blipFill>
          <p:spPr>
            <a:xfrm>
              <a:off x="412595" y="1372663"/>
              <a:ext cx="1946918" cy="187234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252545" y="1372663"/>
              <a:ext cx="8753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u="sng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Вправе разрешить провести голосование </a:t>
              </a:r>
              <a:r>
                <a:rPr lang="ru-RU" b="1" u="sng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не ранее чем за 3 дня </a:t>
              </a:r>
              <a:r>
                <a:rPr lang="ru-RU" b="1" u="sng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до дня голосования </a:t>
              </a:r>
              <a:endParaRPr lang="ru-RU" b="1" u="sng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52545" y="1912497"/>
              <a:ext cx="81560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групп </a:t>
              </a:r>
              <a:r>
                <a:rPr lang="ru-RU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участников голосования, которые проживают (находятся) в населенных пунктах </a:t>
              </a:r>
              <a:endPara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и </a:t>
              </a:r>
              <a:r>
                <a:rPr lang="ru-RU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иных местах, где отсутствуют помещения для голосования </a:t>
              </a:r>
              <a:endPara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и </a:t>
              </a:r>
              <a:r>
                <a:rPr lang="ru-RU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транспортное сообщение с которыми </a:t>
              </a: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затруднено </a:t>
              </a:r>
              <a:endPara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93667" y="6229350"/>
            <a:ext cx="27432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53"/>
            <a:ext cx="12202602" cy="685204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2133" y="6237816"/>
            <a:ext cx="27432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732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03" y="1"/>
            <a:ext cx="12213203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6733" y="6187016"/>
            <a:ext cx="27432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813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0062" y="4893747"/>
            <a:ext cx="220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0" name="Picture 6" descr="https://static.tildacdn.com/tild3530-3264-4430-b833-303831383865/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16" t="7717" b="6525"/>
          <a:stretch/>
        </p:blipFill>
        <p:spPr bwMode="auto">
          <a:xfrm rot="5400000">
            <a:off x="5473064" y="-5480878"/>
            <a:ext cx="1245869" cy="121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6816" y="84405"/>
            <a:ext cx="8319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НАБЛЮДАТЕЛИ ВПРАВЕ: </a:t>
            </a:r>
            <a:endParaRPr lang="ru-RU" sz="48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9366151" y="279060"/>
            <a:ext cx="2423077" cy="239882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4445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blog.spoongraphics.co.uk/wp-content/uploads/2008/07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976" y="1777537"/>
            <a:ext cx="566296" cy="4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8300" y="1681144"/>
            <a:ext cx="69015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Medium" panose="020B0603020102020204" pitchFamily="34" charset="0"/>
              </a:rPr>
              <a:t>знакомиться со списками участников общероссийского голосования (далее – списки участников голосования), 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реестром заявлений (обращений) о голосовании 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вне помещения для голосования;</a:t>
            </a:r>
          </a:p>
          <a:p>
            <a:endParaRPr lang="ru-RU" dirty="0"/>
          </a:p>
        </p:txBody>
      </p:sp>
      <p:pic>
        <p:nvPicPr>
          <p:cNvPr id="25" name="Picture 2" descr="https://blog.spoongraphics.co.uk/wp-content/uploads/2008/07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971" y="3573983"/>
            <a:ext cx="566296" cy="4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3056" y="3515212"/>
            <a:ext cx="78610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Medium" panose="020B0603020102020204" pitchFamily="34" charset="0"/>
              </a:rPr>
              <a:t>находиться в помещении для голосования в день голосования, 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в том числе при проведении голосования до дня голосования, 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при подсчете голосов и установлении итогов голосования, 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и до получения сообщения о принятии вышестоящей комиссией протокола об итогах голосования;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7686" y="3110086"/>
            <a:ext cx="8288465" cy="21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117438" y="5250417"/>
            <a:ext cx="8288465" cy="21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https://blog.spoongraphics.co.uk/wp-content/uploads/2008/07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971" y="5702598"/>
            <a:ext cx="566296" cy="4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62371" y="5674633"/>
            <a:ext cx="7315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Medium" panose="020B0603020102020204" pitchFamily="34" charset="0"/>
              </a:rPr>
              <a:t>наблюдать за выдачей бюллетеней для голосования участникам голосования;</a:t>
            </a:r>
          </a:p>
          <a:p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82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0062" y="4893747"/>
            <a:ext cx="220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0" name="Picture 6" descr="https://static.tildacdn.com/tild3530-3264-4430-b833-303831383865/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16" t="7717" b="6525"/>
          <a:stretch/>
        </p:blipFill>
        <p:spPr bwMode="auto">
          <a:xfrm rot="5400000">
            <a:off x="5473064" y="-5480878"/>
            <a:ext cx="1245869" cy="121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6816" y="84405"/>
            <a:ext cx="8319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НАБЛЮДАТЕЛИ ВПРАВЕ: </a:t>
            </a:r>
            <a:endParaRPr lang="ru-RU" sz="48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9366151" y="279060"/>
            <a:ext cx="2423077" cy="239882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4445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blog.spoongraphics.co.uk/wp-content/uploads/2008/07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695" y="1645726"/>
            <a:ext cx="566296" cy="4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blog.spoongraphics.co.uk/wp-content/uploads/2008/07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586" y="3380779"/>
            <a:ext cx="566296" cy="4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31924" y="2912583"/>
            <a:ext cx="8288465" cy="21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88695" y="4906228"/>
            <a:ext cx="8288465" cy="21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https://blog.spoongraphics.co.uk/wp-content/uploads/2008/07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761" y="5306212"/>
            <a:ext cx="566296" cy="4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1586927"/>
            <a:ext cx="57258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Medium" panose="020B0603020102020204" pitchFamily="34" charset="0"/>
              </a:rPr>
              <a:t>присутствовать при голосовании участников голосования вне помещения для голосования, </a:t>
            </a:r>
            <a:endParaRPr lang="ru-RU" sz="2000" dirty="0" smtClean="0">
              <a:latin typeface="Franklin Gothic Medium" panose="020B0603020102020204" pitchFamily="34" charset="0"/>
            </a:endParaRPr>
          </a:p>
          <a:p>
            <a:r>
              <a:rPr lang="ru-RU" sz="2000" dirty="0" smtClean="0">
                <a:latin typeface="Franklin Gothic Medium" panose="020B0603020102020204" pitchFamily="34" charset="0"/>
              </a:rPr>
              <a:t>в </a:t>
            </a:r>
            <a:r>
              <a:rPr lang="ru-RU" sz="2000" dirty="0">
                <a:latin typeface="Franklin Gothic Medium" panose="020B0603020102020204" pitchFamily="34" charset="0"/>
              </a:rPr>
              <a:t>том числе проводимого до дня голосования;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04999" y="3293309"/>
            <a:ext cx="65423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Medium" panose="020B0603020102020204" pitchFamily="34" charset="0"/>
              </a:rPr>
              <a:t>наблюдать за подсчетом числа граждан, внесенных </a:t>
            </a:r>
            <a:endParaRPr lang="ru-RU" sz="2000" dirty="0" smtClean="0">
              <a:latin typeface="Franklin Gothic Medium" panose="020B0603020102020204" pitchFamily="34" charset="0"/>
            </a:endParaRPr>
          </a:p>
          <a:p>
            <a:r>
              <a:rPr lang="ru-RU" sz="2000" dirty="0" smtClean="0">
                <a:latin typeface="Franklin Gothic Medium" panose="020B0603020102020204" pitchFamily="34" charset="0"/>
              </a:rPr>
              <a:t>в </a:t>
            </a:r>
            <a:r>
              <a:rPr lang="ru-RU" sz="2000" dirty="0">
                <a:latin typeface="Franklin Gothic Medium" panose="020B0603020102020204" pitchFamily="34" charset="0"/>
              </a:rPr>
              <a:t>списки участников голосования, бюллетеней </a:t>
            </a:r>
            <a:endParaRPr lang="ru-RU" sz="2000" dirty="0" smtClean="0">
              <a:latin typeface="Franklin Gothic Medium" panose="020B0603020102020204" pitchFamily="34" charset="0"/>
            </a:endParaRPr>
          </a:p>
          <a:p>
            <a:r>
              <a:rPr lang="ru-RU" sz="2000" dirty="0" smtClean="0">
                <a:latin typeface="Franklin Gothic Medium" panose="020B0603020102020204" pitchFamily="34" charset="0"/>
              </a:rPr>
              <a:t>для </a:t>
            </a:r>
            <a:r>
              <a:rPr lang="ru-RU" sz="2000" dirty="0">
                <a:latin typeface="Franklin Gothic Medium" panose="020B0603020102020204" pitchFamily="34" charset="0"/>
              </a:rPr>
              <a:t>голосования, выданных участникам голосования, погашенных бюллетеней для голосования;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5252701"/>
            <a:ext cx="73805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Medium" panose="020B0603020102020204" pitchFamily="34" charset="0"/>
              </a:rPr>
              <a:t>наблюдать за подсчетом голосов участников голосования </a:t>
            </a:r>
            <a:endParaRPr lang="ru-RU" sz="2000" dirty="0" smtClean="0">
              <a:latin typeface="Franklin Gothic Medium" panose="020B0603020102020204" pitchFamily="34" charset="0"/>
            </a:endParaRPr>
          </a:p>
          <a:p>
            <a:r>
              <a:rPr lang="ru-RU" sz="2000" dirty="0" smtClean="0">
                <a:latin typeface="Franklin Gothic Medium" panose="020B0603020102020204" pitchFamily="34" charset="0"/>
              </a:rPr>
              <a:t>на </a:t>
            </a:r>
            <a:r>
              <a:rPr lang="ru-RU" sz="2000" dirty="0">
                <a:latin typeface="Franklin Gothic Medium" panose="020B0603020102020204" pitchFamily="34" charset="0"/>
              </a:rPr>
              <a:t>расстоянии и в условиях, обеспечивающих им обозримость содержащихся в бюллетенях для голосования отметок участников голосования; </a:t>
            </a:r>
          </a:p>
          <a:p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31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0062" y="4893747"/>
            <a:ext cx="220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0" name="Picture 6" descr="https://static.tildacdn.com/tild3530-3264-4430-b833-303831383865/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16" t="7717" b="6525"/>
          <a:stretch/>
        </p:blipFill>
        <p:spPr bwMode="auto">
          <a:xfrm rot="5400000">
            <a:off x="5473064" y="-5480878"/>
            <a:ext cx="1245869" cy="121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6816" y="84405"/>
            <a:ext cx="8319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НАБЛЮДАТЕЛИ ВПРАВЕ: </a:t>
            </a:r>
            <a:endParaRPr lang="ru-RU" sz="48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9366151" y="279060"/>
            <a:ext cx="2423077" cy="239882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4445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blog.spoongraphics.co.uk/wp-content/uploads/2008/07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695" y="1645726"/>
            <a:ext cx="566296" cy="4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blog.spoongraphics.co.uk/wp-content/uploads/2008/07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686" y="3382934"/>
            <a:ext cx="566296" cy="4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77686" y="2824381"/>
            <a:ext cx="8288465" cy="21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88695" y="4906228"/>
            <a:ext cx="8288465" cy="21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https://blog.spoongraphics.co.uk/wp-content/uploads/2008/07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761" y="5230004"/>
            <a:ext cx="566296" cy="4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9429" y="1619921"/>
            <a:ext cx="59871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Medium" panose="020B0603020102020204" pitchFamily="34" charset="0"/>
              </a:rPr>
              <a:t>знакомиться с любым заполненным </a:t>
            </a:r>
            <a:endParaRPr lang="ru-RU" sz="2000" dirty="0" smtClean="0">
              <a:latin typeface="Franklin Gothic Medium" panose="020B0603020102020204" pitchFamily="34" charset="0"/>
            </a:endParaRPr>
          </a:p>
          <a:p>
            <a:r>
              <a:rPr lang="ru-RU" sz="2000" dirty="0" smtClean="0">
                <a:latin typeface="Franklin Gothic Medium" panose="020B0603020102020204" pitchFamily="34" charset="0"/>
              </a:rPr>
              <a:t>или </a:t>
            </a:r>
            <a:r>
              <a:rPr lang="ru-RU" sz="2000" dirty="0">
                <a:latin typeface="Franklin Gothic Medium" panose="020B0603020102020204" pitchFamily="34" charset="0"/>
              </a:rPr>
              <a:t>незаполненным бюллетенем для голосования </a:t>
            </a:r>
            <a:endParaRPr lang="ru-RU" sz="2000" dirty="0" smtClean="0">
              <a:latin typeface="Franklin Gothic Medium" panose="020B0603020102020204" pitchFamily="34" charset="0"/>
            </a:endParaRPr>
          </a:p>
          <a:p>
            <a:r>
              <a:rPr lang="ru-RU" sz="2000" dirty="0" smtClean="0">
                <a:latin typeface="Franklin Gothic Medium" panose="020B0603020102020204" pitchFamily="34" charset="0"/>
              </a:rPr>
              <a:t>при </a:t>
            </a:r>
            <a:r>
              <a:rPr lang="ru-RU" sz="2000" dirty="0">
                <a:latin typeface="Franklin Gothic Medium" panose="020B0603020102020204" pitchFamily="34" charset="0"/>
              </a:rPr>
              <a:t>подсчете голосов участников голосования;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59429" y="2944484"/>
            <a:ext cx="8065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Medium" panose="020B0603020102020204" pitchFamily="34" charset="0"/>
              </a:rPr>
              <a:t>наблюдать за составлением комиссией протокола об итогах голосования и иных </a:t>
            </a:r>
            <a:r>
              <a:rPr lang="ru-RU" sz="2000" dirty="0" smtClean="0">
                <a:latin typeface="Franklin Gothic Medium" panose="020B0603020102020204" pitchFamily="34" charset="0"/>
              </a:rPr>
              <a:t>документов  </a:t>
            </a:r>
            <a:r>
              <a:rPr lang="ru-RU" sz="2000" dirty="0">
                <a:latin typeface="Franklin Gothic Medium" panose="020B0603020102020204" pitchFamily="34" charset="0"/>
              </a:rPr>
              <a:t>в день голосования, 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в том числе при проведении голосования до дня голосования, 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при подсчете голосов и установлении итогов голосования, 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и до получения сообщения о принятии вышестоящей комиссией протокола об итогах голосования;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6564" y="5209180"/>
            <a:ext cx="80880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Medium" panose="020B0603020102020204" pitchFamily="34" charset="0"/>
              </a:rPr>
              <a:t>обращаться к председателю участковой комиссии, </a:t>
            </a:r>
            <a:endParaRPr lang="ru-RU" sz="2000" dirty="0" smtClean="0">
              <a:latin typeface="Franklin Gothic Medium" panose="020B0603020102020204" pitchFamily="34" charset="0"/>
            </a:endParaRPr>
          </a:p>
          <a:p>
            <a:r>
              <a:rPr lang="ru-RU" sz="2000" dirty="0" smtClean="0">
                <a:latin typeface="Franklin Gothic Medium" panose="020B0603020102020204" pitchFamily="34" charset="0"/>
              </a:rPr>
              <a:t>а </a:t>
            </a:r>
            <a:r>
              <a:rPr lang="ru-RU" sz="2000" dirty="0">
                <a:latin typeface="Franklin Gothic Medium" panose="020B0603020102020204" pitchFamily="34" charset="0"/>
              </a:rPr>
              <a:t>в случае его отсутствия к лицу, его замещающему, </a:t>
            </a:r>
            <a:endParaRPr lang="ru-RU" sz="2000" dirty="0" smtClean="0">
              <a:latin typeface="Franklin Gothic Medium" panose="020B0603020102020204" pitchFamily="34" charset="0"/>
            </a:endParaRPr>
          </a:p>
          <a:p>
            <a:r>
              <a:rPr lang="ru-RU" sz="2000" dirty="0" smtClean="0">
                <a:latin typeface="Franklin Gothic Medium" panose="020B0603020102020204" pitchFamily="34" charset="0"/>
              </a:rPr>
              <a:t>с </a:t>
            </a:r>
            <a:r>
              <a:rPr lang="ru-RU" sz="2000" dirty="0">
                <a:latin typeface="Franklin Gothic Medium" panose="020B0603020102020204" pitchFamily="34" charset="0"/>
              </a:rPr>
              <a:t>предложениями и замечаниями по вопросам организации голосования;</a:t>
            </a:r>
          </a:p>
          <a:p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53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https://static.tildacdn.com/tild3530-3264-4430-b833-303831383865/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16" t="7717" b="6525"/>
          <a:stretch/>
        </p:blipFill>
        <p:spPr bwMode="auto">
          <a:xfrm rot="5400000">
            <a:off x="5473064" y="-5480878"/>
            <a:ext cx="1245869" cy="121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6816" y="84405"/>
            <a:ext cx="8319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НАБЛЮДАТЕЛИ ВПРАВЕ: </a:t>
            </a:r>
            <a:endParaRPr lang="ru-RU" sz="48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9366151" y="279060"/>
            <a:ext cx="2423077" cy="239882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4445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blog.spoongraphics.co.uk/wp-content/uploads/2008/07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761" y="1373403"/>
            <a:ext cx="566296" cy="4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blog.spoongraphics.co.uk/wp-content/uploads/2008/07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8613" y="2858780"/>
            <a:ext cx="566296" cy="4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86761" y="2610967"/>
            <a:ext cx="8288465" cy="21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86761" y="3764989"/>
            <a:ext cx="8288465" cy="21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https://blog.spoongraphics.co.uk/wp-content/uploads/2008/07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117" y="4062322"/>
            <a:ext cx="566296" cy="4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blog.spoongraphics.co.uk/wp-content/uploads/2008/07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956" y="5366571"/>
            <a:ext cx="566296" cy="4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095956" y="4991320"/>
            <a:ext cx="8288465" cy="21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83229" y="1265855"/>
            <a:ext cx="70801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Medium" panose="020B0603020102020204" pitchFamily="34" charset="0"/>
              </a:rPr>
              <a:t>знакомиться с протоколом соответствующей комиссии </a:t>
            </a:r>
            <a:endParaRPr lang="ru-RU" sz="2000" dirty="0" smtClean="0">
              <a:latin typeface="Franklin Gothic Medium" panose="020B0603020102020204" pitchFamily="34" charset="0"/>
            </a:endParaRPr>
          </a:p>
          <a:p>
            <a:r>
              <a:rPr lang="ru-RU" sz="2000" dirty="0" smtClean="0">
                <a:latin typeface="Franklin Gothic Medium" panose="020B0603020102020204" pitchFamily="34" charset="0"/>
              </a:rPr>
              <a:t>об </a:t>
            </a:r>
            <a:r>
              <a:rPr lang="ru-RU" sz="2000" dirty="0">
                <a:latin typeface="Franklin Gothic Medium" panose="020B0603020102020204" pitchFamily="34" charset="0"/>
              </a:rPr>
              <a:t>итогах голосования и приложенными к нему документами, получать от соответствующей участковой комиссии заверенные копии указанного протокола;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83229" y="2804954"/>
            <a:ext cx="6727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Medium" panose="020B0603020102020204" pitchFamily="34" charset="0"/>
              </a:rPr>
              <a:t>носить нагрудный знак с обозначением своего статуса </a:t>
            </a:r>
            <a:endParaRPr lang="ru-RU" sz="2000" dirty="0" smtClean="0">
              <a:latin typeface="Franklin Gothic Medium" panose="020B0603020102020204" pitchFamily="34" charset="0"/>
            </a:endParaRPr>
          </a:p>
          <a:p>
            <a:r>
              <a:rPr lang="ru-RU" sz="2000" dirty="0" smtClean="0">
                <a:latin typeface="Franklin Gothic Medium" panose="020B0603020102020204" pitchFamily="34" charset="0"/>
              </a:rPr>
              <a:t>и </a:t>
            </a:r>
            <a:r>
              <a:rPr lang="ru-RU" sz="2000" dirty="0">
                <a:latin typeface="Franklin Gothic Medium" panose="020B0603020102020204" pitchFamily="34" charset="0"/>
              </a:rPr>
              <a:t>указанием своих фамилии, имени и отчества;</a:t>
            </a:r>
          </a:p>
          <a:p>
            <a:endParaRPr lang="ru-RU" sz="2000" dirty="0">
              <a:latin typeface="Franklin Gothic Medium" panose="020B06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3229" y="4032842"/>
            <a:ext cx="69168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Medium" panose="020B0603020102020204" pitchFamily="34" charset="0"/>
              </a:rPr>
              <a:t>присутствовать при повторном составлении протокола </a:t>
            </a:r>
            <a:endParaRPr lang="ru-RU" sz="2000" dirty="0" smtClean="0">
              <a:latin typeface="Franklin Gothic Medium" panose="020B0603020102020204" pitchFamily="34" charset="0"/>
            </a:endParaRPr>
          </a:p>
          <a:p>
            <a:r>
              <a:rPr lang="ru-RU" sz="2000" dirty="0" smtClean="0">
                <a:latin typeface="Franklin Gothic Medium" panose="020B0603020102020204" pitchFamily="34" charset="0"/>
              </a:rPr>
              <a:t>об </a:t>
            </a:r>
            <a:r>
              <a:rPr lang="ru-RU" sz="2000" dirty="0">
                <a:latin typeface="Franklin Gothic Medium" panose="020B0603020102020204" pitchFamily="34" charset="0"/>
              </a:rPr>
              <a:t>итогах голосования;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83229" y="5257562"/>
            <a:ext cx="86432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Medium" panose="020B0603020102020204" pitchFamily="34" charset="0"/>
              </a:rPr>
              <a:t>производить в помещении для голосования (с того места, </a:t>
            </a:r>
            <a:endParaRPr lang="ru-RU" sz="2000" dirty="0" smtClean="0">
              <a:latin typeface="Franklin Gothic Medium" panose="020B0603020102020204" pitchFamily="34" charset="0"/>
            </a:endParaRPr>
          </a:p>
          <a:p>
            <a:r>
              <a:rPr lang="ru-RU" sz="2000" dirty="0" smtClean="0">
                <a:latin typeface="Franklin Gothic Medium" panose="020B0603020102020204" pitchFamily="34" charset="0"/>
              </a:rPr>
              <a:t>которое </a:t>
            </a:r>
            <a:r>
              <a:rPr lang="ru-RU" sz="2000" dirty="0">
                <a:latin typeface="Franklin Gothic Medium" panose="020B0603020102020204" pitchFamily="34" charset="0"/>
              </a:rPr>
              <a:t>определено председателем участковой комиссии) фото- </a:t>
            </a:r>
            <a:endParaRPr lang="ru-RU" sz="2000" dirty="0" smtClean="0">
              <a:latin typeface="Franklin Gothic Medium" panose="020B0603020102020204" pitchFamily="34" charset="0"/>
            </a:endParaRPr>
          </a:p>
          <a:p>
            <a:r>
              <a:rPr lang="ru-RU" sz="2000" dirty="0" smtClean="0">
                <a:latin typeface="Franklin Gothic Medium" panose="020B0603020102020204" pitchFamily="34" charset="0"/>
              </a:rPr>
              <a:t>и </a:t>
            </a:r>
            <a:r>
              <a:rPr lang="ru-RU" sz="2000" dirty="0">
                <a:latin typeface="Franklin Gothic Medium" panose="020B0603020102020204" pitchFamily="34" charset="0"/>
              </a:rPr>
              <a:t>(или) видеосъемку, предварительно уведомив об этом председателя, заместителя председателя или секретаря участковой комиссии.</a:t>
            </a:r>
          </a:p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19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5793" y="1904546"/>
            <a:ext cx="20402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6</a:t>
            </a:r>
            <a:r>
              <a:rPr lang="ru-RU" sz="44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тысяч</a:t>
            </a:r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6176" y="1879521"/>
            <a:ext cx="2040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16</a:t>
            </a:r>
            <a:r>
              <a:rPr lang="ru-RU" sz="44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algn="ctr"/>
            <a:r>
              <a:rPr lang="ru-RU" sz="3200" b="1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с</a:t>
            </a:r>
            <a:r>
              <a:rPr lang="ru-RU" sz="32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убъектов РФ </a:t>
            </a:r>
            <a:endParaRPr lang="ru-RU" sz="3200" b="1" i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85424" y="1879521"/>
            <a:ext cx="2040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13</a:t>
            </a:r>
            <a:r>
              <a:rPr lang="ru-RU" sz="44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algn="ctr"/>
            <a:r>
              <a:rPr lang="ru-RU" sz="3200" b="1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с</a:t>
            </a:r>
            <a:r>
              <a:rPr lang="ru-RU" sz="32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убъектов РФ </a:t>
            </a:r>
            <a:endParaRPr lang="ru-RU" sz="3200" b="1" i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41627" y="1890444"/>
            <a:ext cx="2040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4</a:t>
            </a:r>
            <a:r>
              <a:rPr lang="ru-RU" sz="44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субъекта РФ </a:t>
            </a:r>
            <a:endParaRPr lang="ru-RU" sz="3200" b="1" i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078" name="Picture 6" descr="http://wssaviation.com.au/images/~gen_img7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7" y="-2539"/>
            <a:ext cx="12184863" cy="350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static.tildacdn.com/tild3530-3264-4430-b833-303831383865/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53"/>
          <a:stretch/>
        </p:blipFill>
        <p:spPr bwMode="auto">
          <a:xfrm>
            <a:off x="13446" y="1250346"/>
            <a:ext cx="3872753" cy="490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76342" y="205966"/>
            <a:ext cx="5737789" cy="782032"/>
            <a:chOff x="302454" y="78988"/>
            <a:chExt cx="5737789" cy="782032"/>
          </a:xfrm>
        </p:grpSpPr>
        <p:pic>
          <p:nvPicPr>
            <p:cNvPr id="7" name="Picture 2" descr="D:\СЕМИНАРЫ ИККО\2012 год\19 12 2012\Для Алексея\Эмблема NEW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02454" y="78988"/>
              <a:ext cx="921514" cy="7652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5" name="TextBox 4"/>
            <p:cNvSpPr txBox="1"/>
            <p:nvPr/>
          </p:nvSpPr>
          <p:spPr>
            <a:xfrm>
              <a:off x="1296793" y="214689"/>
              <a:ext cx="4743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Избирательная комиссия </a:t>
              </a:r>
            </a:p>
            <a:p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Курской области</a:t>
              </a: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ru-RU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5089" y="1864032"/>
            <a:ext cx="29318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ЕДИНЫЙ 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ДЕНЬ ГОЛОСОВАНИЯ </a:t>
            </a:r>
          </a:p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13 </a:t>
            </a:r>
          </a:p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СЕНТЯБРЯ </a:t>
            </a:r>
          </a:p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2020 года</a:t>
            </a:r>
          </a:p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7637" y="1010747"/>
            <a:ext cx="879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ВЫБОРЫ НА ТЕРРИТОРИИ  КУРСКОЙ ОБЛАСТИ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425827" y="2058572"/>
            <a:ext cx="3332317" cy="3251558"/>
            <a:chOff x="7307149" y="2479893"/>
            <a:chExt cx="2274379" cy="2181493"/>
          </a:xfrm>
        </p:grpSpPr>
        <p:pic>
          <p:nvPicPr>
            <p:cNvPr id="26" name="Picture 4" descr="https://img-fotki.yandex.ru/get/6517/131624064.2ce/0_9bfad_910e8ed2_XXXL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8678"/>
            <a:stretch/>
          </p:blipFill>
          <p:spPr bwMode="auto">
            <a:xfrm>
              <a:off x="7307149" y="2479893"/>
              <a:ext cx="2190025" cy="21814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315844" y="2873681"/>
              <a:ext cx="2265684" cy="1337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accent5">
                      <a:lumMod val="75000"/>
                    </a:schemeClr>
                  </a:solidFill>
                </a:rPr>
                <a:t>142</a:t>
              </a:r>
              <a:r>
                <a:rPr lang="ru-RU" sz="3200" b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</a:p>
            <a:p>
              <a:pPr algn="ctr"/>
              <a:r>
                <a:rPr lang="ru-RU" sz="3200" b="1" dirty="0" smtClean="0">
                  <a:solidFill>
                    <a:schemeClr val="accent5">
                      <a:lumMod val="75000"/>
                    </a:schemeClr>
                  </a:solidFill>
                </a:rPr>
                <a:t>избирательные кампании  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416474" y="2085954"/>
            <a:ext cx="3360557" cy="3224175"/>
            <a:chOff x="8399560" y="2422528"/>
            <a:chExt cx="2438195" cy="2289119"/>
          </a:xfrm>
        </p:grpSpPr>
        <p:pic>
          <p:nvPicPr>
            <p:cNvPr id="42" name="Picture 4" descr="https://img-fotki.yandex.ru/get/6517/131624064.2ce/0_9bfad_910e8ed2_XXXL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8678"/>
            <a:stretch/>
          </p:blipFill>
          <p:spPr bwMode="auto">
            <a:xfrm>
              <a:off x="8399560" y="2422528"/>
              <a:ext cx="2438195" cy="22891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691170" y="2827766"/>
              <a:ext cx="1874812" cy="1428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>
                  <a:solidFill>
                    <a:schemeClr val="accent5">
                      <a:lumMod val="75000"/>
                    </a:schemeClr>
                  </a:solidFill>
                </a:rPr>
                <a:t>1262 </a:t>
              </a:r>
            </a:p>
            <a:p>
              <a:pPr algn="ctr"/>
              <a:r>
                <a:rPr lang="ru-RU" sz="3200" b="1" dirty="0">
                  <a:solidFill>
                    <a:schemeClr val="accent5">
                      <a:lumMod val="75000"/>
                    </a:schemeClr>
                  </a:solidFill>
                </a:rPr>
                <a:t>вакантных</a:t>
              </a:r>
            </a:p>
            <a:p>
              <a:pPr algn="ctr"/>
              <a:r>
                <a:rPr lang="ru-RU" sz="3200" b="1" dirty="0">
                  <a:solidFill>
                    <a:schemeClr val="accent5">
                      <a:lumMod val="75000"/>
                    </a:schemeClr>
                  </a:solidFill>
                </a:rPr>
                <a:t>мандата</a:t>
              </a:r>
            </a:p>
          </p:txBody>
        </p:sp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07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 ОИО ГД 20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701"/>
          <a:stretch/>
        </p:blipFill>
        <p:spPr bwMode="auto">
          <a:xfrm>
            <a:off x="0" y="632012"/>
            <a:ext cx="9356521" cy="622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http://wssaviation.com.au/images/~gen_img7_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35876" y="2020645"/>
            <a:ext cx="6858000" cy="281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migrationpartner.com/wp-content/uploads/2015/03/MP-Hea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9937" y="4774789"/>
            <a:ext cx="5287100" cy="9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097414" y="4935774"/>
            <a:ext cx="645459" cy="632012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856611" y="4735020"/>
            <a:ext cx="3261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Курская область 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Курский №109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12" name="Picture 4" descr="https://migrationpartner.com/wp-content/uploads/2015/03/MP-Hea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9937" y="5771332"/>
            <a:ext cx="5303294" cy="9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7097415" y="5771332"/>
            <a:ext cx="3899647" cy="954107"/>
            <a:chOff x="7947212" y="5070978"/>
            <a:chExt cx="3899647" cy="95410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947212" y="5235389"/>
              <a:ext cx="645459" cy="632012"/>
            </a:xfrm>
            <a:prstGeom prst="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06408" y="5070978"/>
              <a:ext cx="31404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anose="020B0603020102020204" pitchFamily="34" charset="0"/>
                </a:rPr>
                <a:t>Курская область </a:t>
              </a: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–</a:t>
              </a:r>
              <a:r>
                <a:rPr lang="ru-RU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anose="020B0603020102020204" pitchFamily="34" charset="0"/>
                </a:rPr>
                <a:t>  </a:t>
              </a:r>
              <a:r>
                <a:rPr lang="ru-RU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anose="020B0603020102020204" pitchFamily="34" charset="0"/>
                </a:rPr>
                <a:t>Сеймский</a:t>
              </a:r>
              <a:r>
                <a:rPr lang="ru-RU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anose="020B0603020102020204" pitchFamily="34" charset="0"/>
                </a:rPr>
                <a:t> №110</a:t>
              </a:r>
              <a:endPara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15" name="Picture 4" descr="https://migrationpartner.com/wp-content/uploads/2015/03/MP-Hea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859"/>
            <a:ext cx="12157037" cy="7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610" y="108792"/>
            <a:ext cx="1208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ВЫБОРЫ ДЕПУТАТОВ ГОСУДАРСТВЕННОЙ ДУМЫ ФС РФ седьмого созыва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87348" y="948909"/>
            <a:ext cx="25305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Федеральный закон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от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3 ноября 2015 года № 300-ФЗ 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«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Об утверждении схемы одномандатных избирательных округов 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для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проведения выборов депутатов Государственной Думы Федерального Собрания Российской Федерации»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72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5793" y="1904546"/>
            <a:ext cx="20402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6</a:t>
            </a:r>
            <a:r>
              <a:rPr lang="ru-RU" sz="44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тысяч</a:t>
            </a:r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5" name="Picture 6" descr="https://static.tildacdn.com/tild3530-3264-4430-b833-303831383865/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16" t="7717" b="6525"/>
          <a:stretch/>
        </p:blipFill>
        <p:spPr bwMode="auto">
          <a:xfrm>
            <a:off x="0" y="0"/>
            <a:ext cx="28917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3751" y="610076"/>
            <a:ext cx="886015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Распоряжение </a:t>
            </a:r>
            <a:endParaRPr lang="ru-RU" sz="3200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Президента </a:t>
            </a:r>
            <a:r>
              <a:rPr lang="ru-RU" sz="3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Российской Федерации </a:t>
            </a:r>
          </a:p>
          <a:p>
            <a:r>
              <a:rPr lang="ru-RU" sz="3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от 14.02.2020 № 32-рп </a:t>
            </a:r>
            <a:endParaRPr lang="ru-RU" sz="3200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endParaRPr lang="ru-RU" sz="32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(Об </a:t>
            </a:r>
            <a:r>
              <a:rPr lang="ru-RU" sz="4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организации подготовки проведения общероссийского голосования по вопросу одобрения изменений в Конституцию Российской Федерации)</a:t>
            </a:r>
          </a:p>
        </p:txBody>
      </p:sp>
      <p:pic>
        <p:nvPicPr>
          <p:cNvPr id="1026" name="Picture 2" descr="https://sunveter.ru/uploads/posts/2016-06/1465377024_4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49"/>
          <a:stretch/>
        </p:blipFill>
        <p:spPr bwMode="auto">
          <a:xfrm>
            <a:off x="645793" y="2354580"/>
            <a:ext cx="1525907" cy="179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98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igrationpartner.com/wp-content/uploads/2015/03/MP-Hea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621" y="3154680"/>
            <a:ext cx="12218621" cy="37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2930" y="1312517"/>
            <a:ext cx="114528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ДОПОЛНИТЕЛЬНЫЕ ВЫБОРЫ 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д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епутата 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Г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осударственной Думы Федерального Собрания Российской Федерации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Сеймскому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одномандатному избирательному округу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№110  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13 сентября 2020 года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491" y="5128840"/>
            <a:ext cx="2947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Более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460 000 </a:t>
            </a:r>
            <a:r>
              <a:rPr lang="ru-RU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избирателей </a:t>
            </a:r>
            <a:endParaRPr lang="ru-RU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9521" y="5170726"/>
            <a:ext cx="2205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625</a:t>
            </a:r>
            <a:r>
              <a:rPr lang="ru-RU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избирательных участков</a:t>
            </a:r>
            <a:endParaRPr lang="ru-RU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0" name="Picture 6" descr="https://static.tildacdn.com/tild3530-3264-4430-b833-303831383865/4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21" r="-1"/>
          <a:stretch/>
        </p:blipFill>
        <p:spPr bwMode="auto">
          <a:xfrm rot="5400000">
            <a:off x="5485307" y="-3108151"/>
            <a:ext cx="1248006" cy="746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pinclipart.com/picdir/big/326-3261651_nord-17h-issue-voter-clipart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752" y="3383032"/>
            <a:ext cx="1436940" cy="155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cdn.onlinewebfonts.com/svg/download_66458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951" y="3479942"/>
            <a:ext cx="1518488" cy="142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easyholidays.it/wp-content/uploads/2018/03/mechanical-gears-_1-e1520527922161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3230" y="3405207"/>
            <a:ext cx="1648937" cy="1648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432531" y="5128840"/>
            <a:ext cx="36674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ЦИК России,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Избирательная комиссия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Курской области,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21</a:t>
            </a:r>
            <a:r>
              <a:rPr lang="ru-RU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территориальная избирательная комиссия</a:t>
            </a:r>
            <a:endParaRPr lang="ru-RU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8" name="Picture 4" descr="https://migrationpartner.com/wp-content/uploads/2015/03/MP-Head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268" t="25155" r="11506" b="51435"/>
          <a:stretch/>
        </p:blipFill>
        <p:spPr bwMode="auto">
          <a:xfrm>
            <a:off x="9566910" y="4160520"/>
            <a:ext cx="1371600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38365" y="3740089"/>
            <a:ext cx="1211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19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92038" y="4432587"/>
            <a:ext cx="2935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ИЮНЯ</a:t>
            </a:r>
            <a:endParaRPr lang="ru-RU" sz="24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62606" y="5178592"/>
            <a:ext cx="2794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Назначение выборов  -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не позднее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19 июня 2020 года</a:t>
            </a:r>
            <a:endParaRPr lang="ru-RU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1" name="Picture 12" descr="https://image.flaticon.com/icons/png/512/58/58778.png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1168" y="3313082"/>
            <a:ext cx="1837505" cy="1730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32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gorsobranie-kursk.ru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49" y="98012"/>
            <a:ext cx="1073778" cy="111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 descr="Курск — 2GIS - Opera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43" t="12944" r="16586" b="4575"/>
          <a:stretch/>
        </p:blipFill>
        <p:spPr>
          <a:xfrm>
            <a:off x="391959" y="1491857"/>
            <a:ext cx="7154160" cy="5212081"/>
          </a:xfrm>
        </p:spPr>
      </p:pic>
      <p:grpSp>
        <p:nvGrpSpPr>
          <p:cNvPr id="6" name="Группа 5"/>
          <p:cNvGrpSpPr/>
          <p:nvPr/>
        </p:nvGrpSpPr>
        <p:grpSpPr>
          <a:xfrm>
            <a:off x="1305718" y="1872494"/>
            <a:ext cx="3106262" cy="1769192"/>
            <a:chOff x="1591468" y="1609604"/>
            <a:chExt cx="3208876" cy="1769192"/>
          </a:xfrm>
        </p:grpSpPr>
        <p:sp>
          <p:nvSpPr>
            <p:cNvPr id="11" name="Овал 10"/>
            <p:cNvSpPr/>
            <p:nvPr/>
          </p:nvSpPr>
          <p:spPr>
            <a:xfrm>
              <a:off x="1591468" y="1609604"/>
              <a:ext cx="3026252" cy="1769192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>
              <a:solidFill>
                <a:schemeClr val="accent1">
                  <a:shade val="50000"/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6" descr="http://dsnprospect.com/wp-content/uploads/2015/12/check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235" y="1609604"/>
              <a:ext cx="1091109" cy="1064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1923638" y="136918"/>
            <a:ext cx="7575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Дополнительные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выборы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депутата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Курского городского Собрания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ОИО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№5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Picture 4" descr="https://migrationpartner.com/wp-content/uploads/2015/03/MP-Hea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6065" y="1282065"/>
            <a:ext cx="6858000" cy="429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https://www.sergiev.ru/media/images/2697/16_kur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9068" y="494560"/>
            <a:ext cx="3891993" cy="58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9234" y="5497830"/>
            <a:ext cx="1771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КУРСК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0768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" descr="http://investment.rusbalkan.com/wp-content/uploads/sites/2/2012/10/kurskaya_ob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8076" y="1201025"/>
            <a:ext cx="9481407" cy="565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5143" y="2452895"/>
            <a:ext cx="8429684" cy="3937071"/>
          </a:xfrm>
          <a:extLst/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742932" indent="-742932">
              <a:spcBef>
                <a:spcPts val="0"/>
              </a:spcBef>
              <a:defRPr/>
            </a:pPr>
            <a:endParaRPr lang="ru-RU" sz="2800" b="1" dirty="0"/>
          </a:p>
          <a:p>
            <a:pPr marL="742932" indent="-742932">
              <a:defRPr/>
            </a:pPr>
            <a:endParaRPr lang="ru-RU" sz="2800" b="1" dirty="0"/>
          </a:p>
          <a:p>
            <a:pPr marL="742932" indent="-742932">
              <a:defRPr/>
            </a:pPr>
            <a:endParaRPr lang="ru-RU" sz="2800" b="1" dirty="0"/>
          </a:p>
          <a:p>
            <a:pPr marL="742932" indent="-742932">
              <a:defRPr/>
            </a:pPr>
            <a:endParaRPr lang="ru-RU" sz="2800" b="1" dirty="0"/>
          </a:p>
          <a:p>
            <a:pPr marL="742932" indent="-742932">
              <a:defRPr/>
            </a:pPr>
            <a:endParaRPr lang="ru-RU" sz="2800" b="1" dirty="0"/>
          </a:p>
          <a:p>
            <a:pPr algn="l" eaLnBrk="1" hangingPunct="1">
              <a:defRPr/>
            </a:pPr>
            <a:endParaRPr lang="ru-RU" sz="3600" b="1" dirty="0"/>
          </a:p>
          <a:p>
            <a:pPr algn="ctr" eaLnBrk="1" hangingPunct="1">
              <a:defRPr/>
            </a:pPr>
            <a:endParaRPr lang="ru-RU" sz="36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585389" y="5160444"/>
            <a:ext cx="3452198" cy="1331472"/>
            <a:chOff x="-448154" y="4579759"/>
            <a:chExt cx="3452198" cy="1331472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-448154" y="4579759"/>
              <a:ext cx="3452198" cy="1331472"/>
            </a:xfrm>
            <a:prstGeom prst="rect">
              <a:avLst/>
            </a:prstGeom>
            <a:solidFill>
              <a:schemeClr val="bg1">
                <a:lumMod val="95000"/>
                <a:alpha val="54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</a:rPr>
                <a:t>ПС Суджанского </a:t>
              </a:r>
              <a:endParaRPr lang="ru-RU" sz="2400" b="1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</a:rPr>
                <a:t>района</a:t>
              </a:r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</a:rPr>
                <a:t>, </a:t>
              </a:r>
            </a:p>
            <a:p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</a:rPr>
                <a:t>ОИО №4</a:t>
              </a:r>
            </a:p>
          </p:txBody>
        </p:sp>
        <p:pic>
          <p:nvPicPr>
            <p:cNvPr id="4102" name="Picture 6" descr="https://upload.wikimedia.org/wikipedia/commons/f/f6/Coat_of_Arms_of_Sudzhansky_rayon_%28Kursk_oblast%2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727" y="4902950"/>
              <a:ext cx="794674" cy="852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230535" y="1066941"/>
            <a:ext cx="3133357" cy="1248059"/>
            <a:chOff x="-1188742" y="-445670"/>
            <a:chExt cx="3133357" cy="124805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-1188742" y="-445670"/>
              <a:ext cx="3133357" cy="1248059"/>
            </a:xfrm>
            <a:prstGeom prst="rect">
              <a:avLst/>
            </a:prstGeom>
            <a:solidFill>
              <a:schemeClr val="bg1">
                <a:lumMod val="95000"/>
                <a:alpha val="54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</a:rPr>
                <a:t>ПС Дмитриевского </a:t>
              </a:r>
            </a:p>
            <a:p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</a:rPr>
                <a:t>района, </a:t>
              </a:r>
            </a:p>
            <a:p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</a:rPr>
                <a:t>ОИО №11 </a:t>
              </a:r>
            </a:p>
          </p:txBody>
        </p:sp>
        <p:pic>
          <p:nvPicPr>
            <p:cNvPr id="4108" name="Picture 12" descr="https://upload.wikimedia.org/wikipedia/commons/6/6b/Coat_of_Arms_of_Dmitriev-Lgovsky_%28Kursk_oblast%29_%281780%2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17" y="31166"/>
              <a:ext cx="527637" cy="67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Picture 4" descr="https://migrationpartner.com/wp-content/uploads/2015/03/MP-Hea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2218621" cy="94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D:\СЕМИНАРЫ ИККО\2012 год\19 12 2012\Для Алексея\Эмблема N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587" y="18979"/>
            <a:ext cx="885724" cy="73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2" name="Прямоугольник 51"/>
          <p:cNvSpPr/>
          <p:nvPr/>
        </p:nvSpPr>
        <p:spPr>
          <a:xfrm>
            <a:off x="1568608" y="81011"/>
            <a:ext cx="10192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крупные избирательные кампании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дополнительным выборам в органы МСУ в районах Курской области: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598497" y="2744056"/>
            <a:ext cx="3614083" cy="1062613"/>
          </a:xfrm>
          <a:prstGeom prst="rect">
            <a:avLst/>
          </a:prstGeom>
          <a:solidFill>
            <a:schemeClr val="bg1">
              <a:lumMod val="95000"/>
              <a:alpha val="54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ПС Октябрьского 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района, 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ОИО №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7 и №12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85389" y="1390281"/>
            <a:ext cx="6375477" cy="1062614"/>
          </a:xfrm>
          <a:prstGeom prst="rect">
            <a:avLst/>
          </a:prstGeom>
          <a:solidFill>
            <a:schemeClr val="bg1">
              <a:lumMod val="95000"/>
              <a:alpha val="54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Собрание депутатов поселка Магнитный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Железногорского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района, 5 мандатов </a:t>
            </a:r>
          </a:p>
        </p:txBody>
      </p:sp>
      <p:pic>
        <p:nvPicPr>
          <p:cNvPr id="59" name="Picture 2" descr="http://www.heraldicum.ru/russia/subjects/towns/images/zhelezk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1741" y="1575415"/>
            <a:ext cx="628179" cy="77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ages.vector-images.com/46/oktjabrskii_rajon_coa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015" y="2846896"/>
            <a:ext cx="707946" cy="9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://dsnprospect.com/wp-content/uploads/2015/12/check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3133" y="1569951"/>
            <a:ext cx="742863" cy="7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http://dsnprospect.com/wp-content/uploads/2015/12/check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8373" y="4717547"/>
            <a:ext cx="742863" cy="7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://dsnprospect.com/wp-content/uploads/2015/12/check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5634" y="3328495"/>
            <a:ext cx="742863" cy="7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http://dsnprospect.com/wp-content/uploads/2015/12/check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395" y="1119221"/>
            <a:ext cx="742863" cy="7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48590" y="4688041"/>
            <a:ext cx="3309774" cy="1222005"/>
          </a:xfrm>
          <a:prstGeom prst="rect">
            <a:avLst/>
          </a:prstGeom>
          <a:solidFill>
            <a:schemeClr val="bg1">
              <a:lumMod val="95000"/>
              <a:alpha val="54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Рыльская городская Дума, 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ОИО №14 </a:t>
            </a:r>
          </a:p>
        </p:txBody>
      </p:sp>
      <p:pic>
        <p:nvPicPr>
          <p:cNvPr id="24" name="Picture 6" descr="http://dsnprospect.com/wp-content/uploads/2015/12/check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324" y="3302586"/>
            <a:ext cx="742863" cy="7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eo.webnabor.com/iz/Gerb_Rylsk_rayon_Kursk_oblas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0569" y="5045368"/>
            <a:ext cx="727574" cy="78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21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3022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 rot="5400000">
            <a:off x="7646640" y="2070382"/>
            <a:ext cx="1315211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1187" y="189929"/>
            <a:ext cx="10561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Franklin Gothic Medium" pitchFamily="34" charset="0"/>
              </a:rPr>
              <a:t>ЦИФРОВЫЕ ИЗБИРАТЕЛЬНЫЕ УЧАСТКИ НА ВЫБОРАХ </a:t>
            </a:r>
          </a:p>
          <a:p>
            <a:pPr algn="ctr"/>
            <a:r>
              <a:rPr lang="ru-RU" sz="2400" dirty="0">
                <a:solidFill>
                  <a:prstClr val="white"/>
                </a:solidFill>
                <a:latin typeface="Franklin Gothic Medium" pitchFamily="34" charset="0"/>
              </a:rPr>
              <a:t>В СУБЪЕКТАХ РОССИЙСКОЙ ФЕДЕРАЦИИ 13 СЕНТЯБРЯ 2020 ГОДА</a:t>
            </a:r>
          </a:p>
        </p:txBody>
      </p:sp>
      <p:pic>
        <p:nvPicPr>
          <p:cNvPr id="8" name="Picture 2" descr="O:\USERS INFORMCENTR\Aleksandr\Clipart\карта РФ-3.png"/>
          <p:cNvPicPr>
            <a:picLocks noChangeAspect="1" noChangeArrowheads="1"/>
          </p:cNvPicPr>
          <p:nvPr/>
        </p:nvPicPr>
        <p:blipFill>
          <a:blip r:embed="rId2" cstate="print">
            <a:lum bright="8000" contrast="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344018"/>
            <a:ext cx="9505056" cy="534934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99456" y="1604797"/>
            <a:ext cx="7296811" cy="1487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5333" b="1" u="sng" dirty="0">
                <a:solidFill>
                  <a:srgbClr val="C0504D"/>
                </a:solidFill>
                <a:latin typeface="Franklin Gothic Medium" pitchFamily="34" charset="0"/>
              </a:rPr>
              <a:t>1 000 </a:t>
            </a:r>
            <a:r>
              <a:rPr lang="ru-RU" sz="2133" dirty="0">
                <a:solidFill>
                  <a:srgbClr val="1F497D"/>
                </a:solidFill>
                <a:latin typeface="Franklin Gothic Medium" pitchFamily="34" charset="0"/>
              </a:rPr>
              <a:t>ЦИФРОВЫХ ИЗБИРАТЕЛЬНЫХ УЧАСТКОВ</a:t>
            </a:r>
          </a:p>
          <a:p>
            <a:pPr algn="ctr" fontAlgn="ctr"/>
            <a:r>
              <a:rPr lang="ru-RU" sz="2133" dirty="0">
                <a:solidFill>
                  <a:prstClr val="black"/>
                </a:solidFill>
                <a:latin typeface="Franklin Gothic Medium" pitchFamily="34" charset="0"/>
              </a:rPr>
              <a:t>в</a:t>
            </a:r>
            <a:r>
              <a:rPr lang="ru-RU" sz="3733" dirty="0">
                <a:solidFill>
                  <a:srgbClr val="C00000"/>
                </a:solidFill>
                <a:latin typeface="Franklin Gothic Medium" pitchFamily="34" charset="0"/>
              </a:rPr>
              <a:t> 85 </a:t>
            </a:r>
            <a:r>
              <a:rPr lang="ru-RU" sz="2133" dirty="0">
                <a:solidFill>
                  <a:srgbClr val="1F497D"/>
                </a:solidFill>
                <a:latin typeface="Franklin Gothic Medium" pitchFamily="34" charset="0"/>
              </a:rPr>
              <a:t>субъектах Российской Федерации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072331" y="1604797"/>
            <a:ext cx="2210059" cy="164976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36512" y="3595469"/>
            <a:ext cx="111581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3733" b="1" u="sng" dirty="0">
                <a:solidFill>
                  <a:srgbClr val="C0504D"/>
                </a:solidFill>
                <a:latin typeface="Franklin Gothic Medium" pitchFamily="34" charset="0"/>
              </a:rPr>
              <a:t>710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21187" y="4965171"/>
            <a:ext cx="114646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3733" b="1" u="sng" dirty="0">
                <a:solidFill>
                  <a:srgbClr val="C0504D"/>
                </a:solidFill>
                <a:latin typeface="Franklin Gothic Medium" pitchFamily="34" charset="0"/>
              </a:rPr>
              <a:t>290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19670" y="3353034"/>
            <a:ext cx="8916120" cy="140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2133" dirty="0">
                <a:solidFill>
                  <a:srgbClr val="1F497D"/>
                </a:solidFill>
                <a:latin typeface="Franklin Gothic Medium" pitchFamily="34" charset="0"/>
              </a:rPr>
              <a:t>цифровых избирательных участков в субъектах </a:t>
            </a:r>
          </a:p>
          <a:p>
            <a:pPr fontAlgn="ctr"/>
            <a:r>
              <a:rPr lang="ru-RU" sz="2133" dirty="0">
                <a:solidFill>
                  <a:srgbClr val="1F497D"/>
                </a:solidFill>
                <a:latin typeface="Franklin Gothic Medium" pitchFamily="34" charset="0"/>
              </a:rPr>
              <a:t>Российской Федерации, </a:t>
            </a:r>
            <a:r>
              <a:rPr lang="ru-RU" sz="2133" dirty="0">
                <a:solidFill>
                  <a:srgbClr val="C00000"/>
                </a:solidFill>
                <a:latin typeface="Franklin Gothic Medium" pitchFamily="34" charset="0"/>
              </a:rPr>
              <a:t>где проходят выборы </a:t>
            </a:r>
            <a:endParaRPr lang="ru-RU" sz="2133" dirty="0" smtClean="0">
              <a:solidFill>
                <a:srgbClr val="C00000"/>
              </a:solidFill>
              <a:latin typeface="Franklin Gothic Medium" pitchFamily="34" charset="0"/>
            </a:endParaRPr>
          </a:p>
          <a:p>
            <a:pPr fontAlgn="ctr"/>
            <a:r>
              <a:rPr lang="ru-RU" sz="2133" dirty="0" smtClean="0">
                <a:solidFill>
                  <a:srgbClr val="1F497D"/>
                </a:solidFill>
                <a:latin typeface="Franklin Gothic Medium" pitchFamily="34" charset="0"/>
              </a:rPr>
              <a:t>в </a:t>
            </a:r>
            <a:r>
              <a:rPr lang="ru-RU" sz="2133" dirty="0">
                <a:solidFill>
                  <a:srgbClr val="1F497D"/>
                </a:solidFill>
                <a:latin typeface="Franklin Gothic Medium" pitchFamily="34" charset="0"/>
              </a:rPr>
              <a:t>единый день голосования 13 сентября 2020 </a:t>
            </a:r>
            <a:r>
              <a:rPr lang="ru-RU" sz="2133" dirty="0" smtClean="0">
                <a:solidFill>
                  <a:srgbClr val="1F497D"/>
                </a:solidFill>
                <a:latin typeface="Franklin Gothic Medium" pitchFamily="34" charset="0"/>
              </a:rPr>
              <a:t>года, </a:t>
            </a:r>
          </a:p>
          <a:p>
            <a:pPr fontAlgn="ctr"/>
            <a:r>
              <a:rPr lang="ru-RU" sz="2133" b="1" dirty="0" smtClean="0">
                <a:solidFill>
                  <a:srgbClr val="C00000"/>
                </a:solidFill>
                <a:latin typeface="Franklin Gothic Medium" pitchFamily="34" charset="0"/>
              </a:rPr>
              <a:t>в том числе 10  - в Курской области</a:t>
            </a:r>
            <a:endParaRPr lang="ru-RU" sz="2133" b="1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19670" y="5014446"/>
            <a:ext cx="8544949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2133" dirty="0">
                <a:solidFill>
                  <a:srgbClr val="1F497D"/>
                </a:solidFill>
                <a:latin typeface="Franklin Gothic Medium" pitchFamily="34" charset="0"/>
              </a:rPr>
              <a:t>цифровых избирательных участков в субъектах </a:t>
            </a:r>
          </a:p>
          <a:p>
            <a:pPr fontAlgn="ctr"/>
            <a:r>
              <a:rPr lang="ru-RU" sz="2133" dirty="0">
                <a:solidFill>
                  <a:srgbClr val="1F497D"/>
                </a:solidFill>
                <a:latin typeface="Franklin Gothic Medium" pitchFamily="34" charset="0"/>
              </a:rPr>
              <a:t>Российской Федерации, </a:t>
            </a:r>
            <a:r>
              <a:rPr lang="ru-RU" sz="2133" dirty="0">
                <a:solidFill>
                  <a:srgbClr val="C00000"/>
                </a:solidFill>
                <a:latin typeface="Franklin Gothic Medium" pitchFamily="34" charset="0"/>
              </a:rPr>
              <a:t>где не проводятся выборы </a:t>
            </a:r>
            <a:endParaRPr lang="ru-RU" sz="2133" dirty="0" smtClean="0">
              <a:solidFill>
                <a:srgbClr val="C00000"/>
              </a:solidFill>
              <a:latin typeface="Franklin Gothic Medium" pitchFamily="34" charset="0"/>
            </a:endParaRPr>
          </a:p>
          <a:p>
            <a:pPr fontAlgn="ctr"/>
            <a:r>
              <a:rPr lang="ru-RU" sz="2133" dirty="0" smtClean="0">
                <a:solidFill>
                  <a:srgbClr val="1F497D"/>
                </a:solidFill>
                <a:latin typeface="Franklin Gothic Medium" pitchFamily="34" charset="0"/>
              </a:rPr>
              <a:t>в </a:t>
            </a:r>
            <a:r>
              <a:rPr lang="ru-RU" sz="2133" dirty="0">
                <a:solidFill>
                  <a:srgbClr val="1F497D"/>
                </a:solidFill>
                <a:latin typeface="Franklin Gothic Medium" pitchFamily="34" charset="0"/>
              </a:rPr>
              <a:t>единый день голосования 13 сентября 2020 года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22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800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5793" y="1904546"/>
            <a:ext cx="20402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6</a:t>
            </a:r>
            <a:r>
              <a:rPr lang="ru-RU" sz="44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тысяч</a:t>
            </a:r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5" name="Picture 6" descr="https://static.tildacdn.com/tild3530-3264-4430-b833-303831383865/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16" t="7717" b="6525"/>
          <a:stretch/>
        </p:blipFill>
        <p:spPr bwMode="auto">
          <a:xfrm>
            <a:off x="-17586" y="1"/>
            <a:ext cx="43838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6643" y="351218"/>
            <a:ext cx="710619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О взаимодействии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Избирательной комиссии Курской области и Общественной палаты Курской области в организации подготовки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К ОБЩЕРОССИЙСКОМУ ГОЛОСОВАНИЮ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ПО ВОПРОСУ ОДОБРЕНИЯ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ИЗМЕНЕНИЙ</a:t>
            </a:r>
          </a:p>
          <a:p>
            <a:r>
              <a:rPr lang="ru-RU" sz="3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В</a:t>
            </a:r>
            <a:r>
              <a:rPr lang="ru-RU" sz="36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КОНСТИТУЦИЮ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РОССИЙСКОЙ ФЕДЕРАЦИИ </a:t>
            </a:r>
            <a:endParaRPr lang="ru-RU" sz="36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409" y="1433683"/>
            <a:ext cx="3714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ПРЕДСЕДАТЕЛЬ 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ИЗБИРАТЕЛЬНОЙ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КОМИССИИ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КУРСКОЙ ОБЛАСТИ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ЗАИКА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Галина Дмитриевна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Picture 2" descr="D:\СЕМИНАРЫ ИККО\2012 год\19 12 2012\Для Алексея\Эмблема 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518" y="436417"/>
            <a:ext cx="1068147" cy="886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xmlns="" val="115155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igrationpartner.com/wp-content/uploads/2015/03/MP-Hea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8319" y="1264857"/>
            <a:ext cx="6902665" cy="428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2" y="420380"/>
            <a:ext cx="37947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Организация подготовки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к </a:t>
            </a:r>
            <a:r>
              <a:rPr lang="ru-RU" sz="3600" b="1" dirty="0">
                <a:solidFill>
                  <a:schemeClr val="bg1"/>
                </a:solidFill>
              </a:rPr>
              <a:t>проведению общероссийского голосования возложена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endParaRPr lang="ru-RU" sz="3600" b="1" dirty="0" smtClean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1520" y="351997"/>
            <a:ext cx="1158240" cy="1158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4054" y="309908"/>
            <a:ext cx="5166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Центральная 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избирательная комиссия 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Российской Федерации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2" name="Picture 4" descr="http://investment.rusbalkan.com/wp-content/uploads/sites/2/2012/10/kurskaya_obl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3638" y="2337152"/>
            <a:ext cx="7496652" cy="447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СЕМИНАРЫ ИККО\2012 год\19 12 2012\Для Алексея\Эмблема N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6588" y="1883651"/>
            <a:ext cx="1258651" cy="1045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4" name="TextBox 23"/>
          <p:cNvSpPr txBox="1"/>
          <p:nvPr/>
        </p:nvSpPr>
        <p:spPr>
          <a:xfrm>
            <a:off x="6174054" y="1980139"/>
            <a:ext cx="5166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Избирательная комиссия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КУРСКОЙ ОБЛАСТИ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736032" y="3348519"/>
            <a:ext cx="1269207" cy="1175445"/>
            <a:chOff x="5335908" y="3285188"/>
            <a:chExt cx="1269207" cy="1175445"/>
          </a:xfrm>
        </p:grpSpPr>
        <p:sp>
          <p:nvSpPr>
            <p:cNvPr id="10" name="Овал 9"/>
            <p:cNvSpPr/>
            <p:nvPr/>
          </p:nvSpPr>
          <p:spPr>
            <a:xfrm>
              <a:off x="5335908" y="3285188"/>
              <a:ext cx="1269207" cy="1175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05451" y="3566844"/>
              <a:ext cx="1010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anose="020B0603020102020204" pitchFamily="34" charset="0"/>
                </a:rPr>
                <a:t>ТИК</a:t>
              </a:r>
              <a:endPara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46588" y="4943639"/>
            <a:ext cx="1269207" cy="1175445"/>
            <a:chOff x="5375914" y="5013216"/>
            <a:chExt cx="1269207" cy="1175445"/>
          </a:xfrm>
        </p:grpSpPr>
        <p:sp>
          <p:nvSpPr>
            <p:cNvPr id="27" name="Овал 26"/>
            <p:cNvSpPr/>
            <p:nvPr/>
          </p:nvSpPr>
          <p:spPr>
            <a:xfrm>
              <a:off x="5375914" y="5013216"/>
              <a:ext cx="1269207" cy="1175445"/>
            </a:xfrm>
            <a:prstGeom prst="ellipse">
              <a:avLst/>
            </a:prstGeom>
            <a:solidFill>
              <a:srgbClr val="00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39507" y="5308550"/>
              <a:ext cx="1010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anose="020B0603020102020204" pitchFamily="34" charset="0"/>
                </a:rPr>
                <a:t>У</a:t>
              </a:r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anose="020B0603020102020204" pitchFamily="34" charset="0"/>
                </a:rPr>
                <a:t>ИК</a:t>
              </a:r>
              <a:endPara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286496" y="3236535"/>
            <a:ext cx="5166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35 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территориальных 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избирательных комиссий</a:t>
            </a:r>
          </a:p>
          <a:p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18745" y="4943639"/>
            <a:ext cx="5166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1 111 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участковых 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избирательных комиссий</a:t>
            </a:r>
          </a:p>
          <a:p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2" name="Picture 2" descr="https://static.tildacdn.com/tild3432-6632-4932-a532-323637333339/silhouettes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3440" y="2270770"/>
            <a:ext cx="1310673" cy="119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398665" y="3570618"/>
            <a:ext cx="171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БОЛЕЕ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10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000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членов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комиссий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127964" y="1736258"/>
            <a:ext cx="22860" cy="4754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72747" y="3640884"/>
            <a:ext cx="3794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на систему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избирательных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комиссий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804219" y="4355448"/>
            <a:ext cx="0" cy="146535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04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6849" y="531926"/>
            <a:ext cx="6183630" cy="2717460"/>
          </a:xfrm>
          <a:prstGeom prst="rect">
            <a:avLst/>
          </a:prstGeom>
          <a:solidFill>
            <a:srgbClr val="C0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99609" y="3543973"/>
            <a:ext cx="6360869" cy="2631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5793" y="1904546"/>
            <a:ext cx="20402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6</a:t>
            </a:r>
            <a:r>
              <a:rPr lang="ru-RU" sz="44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тысяч</a:t>
            </a:r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440188" y="182141"/>
            <a:ext cx="4732020" cy="6479915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57348" y="182141"/>
            <a:ext cx="42290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Проект Закона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Российской </a:t>
            </a:r>
            <a:r>
              <a:rPr lang="ru-RU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Федерации </a:t>
            </a:r>
            <a:endParaRPr lang="ru-RU" sz="2800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N </a:t>
            </a:r>
            <a:r>
              <a:rPr lang="ru-RU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885214-7 </a:t>
            </a:r>
            <a:endParaRPr lang="ru-RU" sz="2800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о </a:t>
            </a:r>
            <a:r>
              <a:rPr lang="ru-RU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поправке </a:t>
            </a:r>
            <a:endParaRPr lang="ru-RU" sz="2800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к </a:t>
            </a:r>
            <a:r>
              <a:rPr lang="ru-RU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Конституции </a:t>
            </a:r>
            <a:endParaRPr lang="ru-RU" sz="2800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Российской Федерации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«О </a:t>
            </a:r>
            <a:r>
              <a:rPr lang="ru-RU" sz="2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совершенствовании регулирования отдельных вопросов </a:t>
            </a:r>
            <a:r>
              <a:rPr lang="ru-RU" sz="2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организации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и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функционирования</a:t>
            </a:r>
            <a:r>
              <a:rPr lang="ru-RU" sz="2800" i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публичной власти»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(слово добавлено согласно поправке Президента России 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ко второму чтению 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законопроекта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) </a:t>
            </a:r>
          </a:p>
          <a:p>
            <a:endParaRPr lang="ru-RU" sz="2400" dirty="0">
              <a:latin typeface="Franklin Gothic Medium" panose="020B06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4340" y="1353114"/>
            <a:ext cx="40805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ПРЕДЛОЖЕНИЯ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ОБ ИЗМЕНЕНИЯХ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В КОНСТИТУЦИЮ РОССИИ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8777" y="4404890"/>
            <a:ext cx="468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ПРОЦЕДУРА ГОЛОСОВАНИЯ, ПОРЯДОК ПОДВЕДЕНИЯ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ИТОГОВ, ПРАВОВЫЕ ПОСЛЕДСТВИЯ ГОЛОСОВАНИЯ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050" name="Picture 2" descr="https://upload.wikimedia.org/wikipedia/commons/5/50/0.0.0_Russian_road_sig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7166" y="3654936"/>
            <a:ext cx="2409372" cy="240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457827" y="3772925"/>
            <a:ext cx="1819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II </a:t>
            </a:r>
            <a:r>
              <a:rPr lang="ru-RU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БЛОК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57827" y="705947"/>
            <a:ext cx="1683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I </a:t>
            </a:r>
            <a:r>
              <a:rPr lang="ru-RU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БЛОК</a:t>
            </a:r>
          </a:p>
        </p:txBody>
      </p:sp>
      <p:pic>
        <p:nvPicPr>
          <p:cNvPr id="21" name="Picture 2" descr="https://upload.wikimedia.org/wikipedia/commons/5/50/0.0.0_Russian_road_sig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3828" y="685970"/>
            <a:ext cx="2409372" cy="240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631397" y="950439"/>
            <a:ext cx="2065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Вступает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в силу после одобрения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по итогам общероссийского голосования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3016" y="4315132"/>
            <a:ext cx="2237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Второе чтение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10 марта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2020 года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18" name="Picture 2" descr="http://tricolourtraveler.com/img/asterisk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4221" y="4590255"/>
            <a:ext cx="269367" cy="2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72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5793" y="1904546"/>
            <a:ext cx="20402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6</a:t>
            </a:r>
            <a:r>
              <a:rPr lang="ru-RU" sz="44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тысяч</a:t>
            </a:r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5" name="Picture 6" descr="https://static.tildacdn.com/tild3530-3264-4430-b833-303831383865/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16" t="7717" b="6525"/>
          <a:stretch/>
        </p:blipFill>
        <p:spPr bwMode="auto">
          <a:xfrm>
            <a:off x="0" y="0"/>
            <a:ext cx="41257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9087" y="2374322"/>
            <a:ext cx="37485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ОСНОВНЫЕ ЗАДАЧИ</a:t>
            </a:r>
            <a:r>
              <a:rPr lang="ru-RU" sz="48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: </a:t>
            </a:r>
            <a:endParaRPr lang="ru-RU" sz="48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2609" y="285849"/>
            <a:ext cx="59664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Обеспечить проведение общероссийского голосования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при соблюдении </a:t>
            </a:r>
            <a:r>
              <a:rPr lang="ru-RU" sz="28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принципов </a:t>
            </a:r>
          </a:p>
          <a:p>
            <a:pPr marL="342900" indent="468313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	открытости, </a:t>
            </a:r>
          </a:p>
          <a:p>
            <a:pPr marL="342900" indent="103188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	гласности, </a:t>
            </a:r>
          </a:p>
          <a:p>
            <a:pPr marL="342900" indent="11113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	легитимности. </a:t>
            </a:r>
            <a:endParaRPr lang="ru-RU" sz="2800" b="1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2116" y="3429000"/>
            <a:ext cx="67894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ru-RU" sz="28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Максимально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проинформировать  </a:t>
            </a:r>
          </a:p>
          <a:p>
            <a:pPr marL="342900" defTabSz="179388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участников общероссийского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голосования.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  </a:t>
            </a:r>
          </a:p>
          <a:p>
            <a:pPr marL="342900" defTabSz="179388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Предоставить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полную информацию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     гражданам,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чтобы каждый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мог свободно  и беспрепятственно выразить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свою волю. </a:t>
            </a:r>
          </a:p>
        </p:txBody>
      </p:sp>
      <p:pic>
        <p:nvPicPr>
          <p:cNvPr id="5124" name="Picture 4" descr="https://thumbs.dreamstime.com/z/%D0%BE%D0%B2%D0%B5%D1%80%D0%B8%D0%B5-96013926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94" t="4970" r="11140" b="10554"/>
          <a:stretch/>
        </p:blipFill>
        <p:spPr bwMode="auto">
          <a:xfrm>
            <a:off x="4246020" y="552267"/>
            <a:ext cx="1486349" cy="176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bigimprint.com/wp-content/uploads/2018/04/Exposure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095" y="3277292"/>
            <a:ext cx="1435745" cy="143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61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igrationpartner.com/wp-content/uploads/2015/03/MP-Hea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621" y="2510040"/>
            <a:ext cx="12218621" cy="455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636" y="1340414"/>
            <a:ext cx="11452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ПО СОСТОЯНИЮ НА 1 ЯНВАРЯ 2020 ГОДА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В КУРСКОЙ ОБЛАСТИ: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234" y="5167303"/>
            <a:ext cx="5432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920 404 </a:t>
            </a:r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избирателя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(участника голосования)  </a:t>
            </a:r>
            <a:endParaRPr lang="ru-RU" sz="28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0" name="Picture 6" descr="https://static.tildacdn.com/tild3530-3264-4430-b833-303831383865/4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21" r="-1"/>
          <a:stretch/>
        </p:blipFill>
        <p:spPr bwMode="auto">
          <a:xfrm rot="5400000">
            <a:off x="5485307" y="-3108151"/>
            <a:ext cx="1248006" cy="746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pinclipart.com/picdir/big/326-3261651_nord-17h-issue-voter-clipart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237" y="3166558"/>
            <a:ext cx="1436940" cy="155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cdn.onlinewebfonts.com/svg/download_66458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4042" y="3225804"/>
            <a:ext cx="1518488" cy="142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31942" y="5156339"/>
            <a:ext cx="7225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1 111 </a:t>
            </a:r>
            <a:r>
              <a:rPr lang="ru-RU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избирательных </a:t>
            </a:r>
            <a:r>
              <a:rPr lang="ru-RU" sz="2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частков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+ </a:t>
            </a:r>
            <a:r>
              <a:rPr lang="ru-RU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планируется 20 временных </a:t>
            </a:r>
            <a:endParaRPr lang="ru-RU" sz="28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273591" y="2885517"/>
            <a:ext cx="2411730" cy="228694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317421" y="2885517"/>
            <a:ext cx="2411730" cy="228694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D:\СЕМИНАРЫ ИККО\2012 год\19 12 2012\Для Алексея\Эмблема N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8615" y="75194"/>
            <a:ext cx="1068147" cy="886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86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21915" y="3522110"/>
            <a:ext cx="29511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5449" y="3688513"/>
            <a:ext cx="7513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проголосовать там, где удобно,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избиратель подает заявление</a:t>
            </a:r>
            <a:endParaRPr lang="ru-RU" sz="2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в 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любую ТИК, 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УИК,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через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МФЦ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или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Единый портал </a:t>
            </a:r>
            <a:r>
              <a:rPr lang="ru-RU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госуслуг</a:t>
            </a: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выбирает </a:t>
            </a:r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избирательный 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участок </a:t>
            </a:r>
            <a:endParaRPr lang="ru-RU" sz="2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Calibri"/>
              <a:ea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</a:rPr>
              <a:t> </a:t>
            </a:r>
            <a:endParaRPr lang="ru-RU" b="1" dirty="0">
              <a:solidFill>
                <a:srgbClr val="000000"/>
              </a:solidFill>
              <a:latin typeface="Calibri"/>
              <a:ea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3168770" y="3439283"/>
            <a:ext cx="1298723" cy="135382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61713" y="215847"/>
            <a:ext cx="3582326" cy="19997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4717" y="310719"/>
            <a:ext cx="30409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Правовой механизм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«МОБИЛЬНЫЙ 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ИЗБИРАТЕЛЬ»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5231904" y="4925325"/>
            <a:ext cx="216024" cy="303875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235635" y="5295557"/>
            <a:ext cx="216024" cy="303875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231904" y="5639854"/>
            <a:ext cx="216024" cy="303875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246903" y="6224"/>
            <a:ext cx="6459473" cy="3576610"/>
            <a:chOff x="3983404" y="-138960"/>
            <a:chExt cx="8494036" cy="4684704"/>
          </a:xfrm>
        </p:grpSpPr>
        <p:pic>
          <p:nvPicPr>
            <p:cNvPr id="26" name="Picture 4" descr="https://www.jssor.com/cheh1/ma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404" y="321271"/>
              <a:ext cx="7271036" cy="422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http://png-3.findicons.com/files/icons/2625/google_plus_interface_icons/128/locati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404" y="1944662"/>
              <a:ext cx="1219199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http://png-3.findicons.com/files/icons/2625/google_plus_interface_icons/128/locati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2554" y="1132129"/>
              <a:ext cx="1219201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6298053" y="-138960"/>
              <a:ext cx="4061713" cy="1330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000" b="1" dirty="0">
                  <a:solidFill>
                    <a:srgbClr val="333399"/>
                  </a:solidFill>
                  <a:latin typeface="Calibri"/>
                </a:rPr>
                <a:t>Место жительства</a:t>
              </a:r>
            </a:p>
            <a:p>
              <a:pPr algn="r"/>
              <a:r>
                <a:rPr lang="ru-RU" sz="2000" b="1" dirty="0">
                  <a:solidFill>
                    <a:srgbClr val="333399"/>
                  </a:solidFill>
                  <a:latin typeface="Calibri"/>
                </a:rPr>
                <a:t>(регистрации) </a:t>
              </a:r>
              <a:endParaRPr lang="ru-RU" sz="2000" b="1" dirty="0" smtClean="0">
                <a:solidFill>
                  <a:srgbClr val="333399"/>
                </a:solidFill>
                <a:latin typeface="Calibri"/>
              </a:endParaRPr>
            </a:p>
            <a:p>
              <a:pPr algn="r"/>
              <a:r>
                <a:rPr lang="ru-RU" sz="2000" b="1" dirty="0" smtClean="0">
                  <a:solidFill>
                    <a:srgbClr val="333399"/>
                  </a:solidFill>
                  <a:latin typeface="Calibri"/>
                </a:rPr>
                <a:t>по </a:t>
              </a:r>
              <a:r>
                <a:rPr lang="ru-RU" sz="2000" b="1" dirty="0">
                  <a:solidFill>
                    <a:srgbClr val="333399"/>
                  </a:solidFill>
                  <a:latin typeface="Calibri"/>
                </a:rPr>
                <a:t>паспорту 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983404" y="628565"/>
              <a:ext cx="2314649" cy="1330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C00000"/>
                  </a:solidFill>
                  <a:latin typeface="Calibri"/>
                </a:rPr>
                <a:t>Место </a:t>
              </a:r>
            </a:p>
            <a:p>
              <a:r>
                <a:rPr lang="ru-RU" sz="2000" b="1" dirty="0">
                  <a:solidFill>
                    <a:srgbClr val="C00000"/>
                  </a:solidFill>
                  <a:latin typeface="Calibri"/>
                </a:rPr>
                <a:t>фактического </a:t>
              </a:r>
            </a:p>
            <a:p>
              <a:r>
                <a:rPr lang="ru-RU" sz="2000" b="1" dirty="0">
                  <a:solidFill>
                    <a:srgbClr val="C00000"/>
                  </a:solidFill>
                  <a:latin typeface="Calibri"/>
                </a:rPr>
                <a:t>н</a:t>
              </a:r>
              <a:r>
                <a:rPr lang="ru-RU" sz="2000" b="1" dirty="0" smtClean="0">
                  <a:solidFill>
                    <a:srgbClr val="C00000"/>
                  </a:solidFill>
                  <a:latin typeface="Calibri"/>
                </a:rPr>
                <a:t>ахождения </a:t>
              </a:r>
              <a:endParaRPr lang="ru-RU" sz="2000" b="1" dirty="0">
                <a:solidFill>
                  <a:srgbClr val="C00000"/>
                </a:solidFill>
                <a:latin typeface="Calibri"/>
              </a:endParaRPr>
            </a:p>
          </p:txBody>
        </p:sp>
      </p:grpSp>
      <p:sp>
        <p:nvSpPr>
          <p:cNvPr id="33" name="Овал 32"/>
          <p:cNvSpPr/>
          <p:nvPr/>
        </p:nvSpPr>
        <p:spPr>
          <a:xfrm>
            <a:off x="386107" y="2672539"/>
            <a:ext cx="2578791" cy="2556661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6" descr="http://www.ursmu.ru/source/ege/img/paspro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5502" y="4607297"/>
            <a:ext cx="1729252" cy="14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9067800" y="6383866"/>
            <a:ext cx="2743200" cy="354542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98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2208" y="115350"/>
            <a:ext cx="960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Подача заявлений </a:t>
            </a:r>
            <a:r>
              <a:rPr lang="ru-RU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включении избирателя в список избирателей </a:t>
            </a:r>
            <a:endParaRPr lang="ru-RU" b="1" dirty="0" smtClean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месту нахождения </a:t>
            </a:r>
            <a:r>
              <a:rPr lang="ru-RU" b="1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пункты приема заявлений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(ППЗ)</a:t>
            </a:r>
            <a:r>
              <a:rPr lang="ru-RU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749976" y="829793"/>
            <a:ext cx="8623935" cy="7484"/>
          </a:xfrm>
          <a:prstGeom prst="line">
            <a:avLst/>
          </a:prstGeom>
          <a:ln w="254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1789149" y="1907354"/>
            <a:ext cx="8922112" cy="916179"/>
            <a:chOff x="1789149" y="1907354"/>
            <a:chExt cx="8922112" cy="91617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89149" y="1907354"/>
              <a:ext cx="8922112" cy="84262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62465" y="2146425"/>
              <a:ext cx="703553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Через  Многофункциональный центр (МФЦ)  </a:t>
              </a:r>
            </a:p>
            <a:p>
              <a:endParaRPr lang="ru-RU" dirty="0">
                <a:solidFill>
                  <a:schemeClr val="bg1"/>
                </a:solidFill>
                <a:latin typeface="Calibri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789148" y="2883513"/>
            <a:ext cx="8922114" cy="933213"/>
            <a:chOff x="1764215" y="2905672"/>
            <a:chExt cx="8947046" cy="93321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764215" y="2905672"/>
              <a:ext cx="8947046" cy="9332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328406" y="3027042"/>
              <a:ext cx="7335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n>
                    <a:solidFill>
                      <a:schemeClr val="bg1">
                        <a:lumMod val="6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Через Единый портал государственных </a:t>
              </a:r>
              <a:endParaRPr lang="ru-RU" sz="20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ru-RU" sz="2000" b="1" dirty="0" smtClean="0">
                  <a:ln>
                    <a:solidFill>
                      <a:schemeClr val="bg1">
                        <a:lumMod val="6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муниципальных услуг</a:t>
              </a:r>
              <a:endParaRPr lang="ru-RU" sz="20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802208" y="4018094"/>
            <a:ext cx="8909053" cy="94537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  <a:p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В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любую участковую избирательную </a:t>
            </a:r>
            <a:endParaRPr lang="ru-RU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комиссию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(УИК)  </a:t>
            </a:r>
          </a:p>
          <a:p>
            <a:endParaRPr lang="ru-RU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466876" y="5374895"/>
            <a:ext cx="8168864" cy="1156925"/>
            <a:chOff x="3466876" y="5215773"/>
            <a:chExt cx="8168864" cy="131604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466876" y="5215773"/>
              <a:ext cx="8168864" cy="13160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38313" y="5393686"/>
              <a:ext cx="57951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7410" name="Picture 2" descr="https://to26.minjust.ru/sites/default/files/kartinka_k_novosti_03_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7236" y="2978505"/>
            <a:ext cx="692695" cy="7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1789148" y="890213"/>
            <a:ext cx="8922113" cy="899423"/>
            <a:chOff x="1789148" y="890213"/>
            <a:chExt cx="8879614" cy="89942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789148" y="945819"/>
              <a:ext cx="8879614" cy="84381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465" y="978457"/>
              <a:ext cx="72673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любую территориальную избирательную комиссию (ТИК)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80184" y="890213"/>
              <a:ext cx="13825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srgbClr val="000099"/>
                </a:solidFill>
                <a:latin typeface="Calibri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766226" y="5326635"/>
            <a:ext cx="2370472" cy="1216806"/>
            <a:chOff x="1766226" y="5326635"/>
            <a:chExt cx="2370472" cy="1216806"/>
          </a:xfrm>
        </p:grpSpPr>
        <p:sp>
          <p:nvSpPr>
            <p:cNvPr id="51" name="Загнутый угол 50"/>
            <p:cNvSpPr/>
            <p:nvPr/>
          </p:nvSpPr>
          <p:spPr>
            <a:xfrm rot="20987266">
              <a:off x="1766226" y="5326635"/>
              <a:ext cx="2282299" cy="1216806"/>
            </a:xfrm>
            <a:prstGeom prst="foldedCorne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20987266">
              <a:off x="1775707" y="5917232"/>
              <a:ext cx="236099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 </a:t>
              </a:r>
              <a:r>
                <a:rPr lang="ru-RU" sz="2000" b="1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СПЕЦЗАЯВЛЕНИЕ</a:t>
              </a:r>
              <a:endPara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7" t="7209" r="68964" b="60227"/>
            <a:stretch/>
          </p:blipFill>
          <p:spPr>
            <a:xfrm rot="20978438">
              <a:off x="1836465" y="5553619"/>
              <a:ext cx="877548" cy="543244"/>
            </a:xfrm>
            <a:prstGeom prst="rect">
              <a:avLst/>
            </a:prstGeom>
          </p:spPr>
        </p:pic>
      </p:grpSp>
      <p:sp>
        <p:nvSpPr>
          <p:cNvPr id="8" name="Овал 7"/>
          <p:cNvSpPr/>
          <p:nvPr/>
        </p:nvSpPr>
        <p:spPr>
          <a:xfrm>
            <a:off x="92191" y="202424"/>
            <a:ext cx="1584246" cy="1552065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 descr="https://avatars.mds.yandex.net/get-pdb/1971695/25045bda-2c99-4345-8e0c-ad66058332ea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059" y="5144216"/>
            <a:ext cx="1628266" cy="163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Группа 58"/>
          <p:cNvGrpSpPr/>
          <p:nvPr/>
        </p:nvGrpSpPr>
        <p:grpSpPr>
          <a:xfrm>
            <a:off x="9666820" y="4910604"/>
            <a:ext cx="1924298" cy="1878026"/>
            <a:chOff x="9308793" y="978456"/>
            <a:chExt cx="2718411" cy="2819486"/>
          </a:xfrm>
        </p:grpSpPr>
        <p:sp>
          <p:nvSpPr>
            <p:cNvPr id="60" name="Овал 59"/>
            <p:cNvSpPr/>
            <p:nvPr/>
          </p:nvSpPr>
          <p:spPr>
            <a:xfrm>
              <a:off x="9308793" y="978456"/>
              <a:ext cx="2718411" cy="2819486"/>
            </a:xfrm>
            <a:prstGeom prst="ellipse">
              <a:avLst/>
            </a:prstGeom>
            <a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444" t="57500" r="22722" b="22167"/>
            <a:stretch/>
          </p:blipFill>
          <p:spPr>
            <a:xfrm>
              <a:off x="10184159" y="2205958"/>
              <a:ext cx="1220440" cy="927866"/>
            </a:xfrm>
            <a:prstGeom prst="rect">
              <a:avLst/>
            </a:prstGeom>
          </p:spPr>
        </p:pic>
      </p:grpSp>
      <p:sp>
        <p:nvSpPr>
          <p:cNvPr id="62" name="TextBox 61"/>
          <p:cNvSpPr txBox="1"/>
          <p:nvPr/>
        </p:nvSpPr>
        <p:spPr>
          <a:xfrm>
            <a:off x="9580107" y="5144216"/>
            <a:ext cx="20977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дня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до дня голосования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52418" y="5460530"/>
            <a:ext cx="500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ВМЕСТО СПЕЦЗАЯВЛЕНИЙ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–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ПРОЦЕДУРА </a:t>
            </a:r>
            <a:r>
              <a:rPr lang="ru-RU" sz="20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ДОСРОЧНОГО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ГОЛОСОВАНИЯ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В УИК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>
          <a:xfrm>
            <a:off x="9245600" y="6364817"/>
            <a:ext cx="27432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203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01" y="1"/>
            <a:ext cx="12213202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212417"/>
            <a:ext cx="27432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496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1018</Words>
  <Application>Microsoft Office PowerPoint</Application>
  <PresentationFormat>Произвольный</PresentationFormat>
  <Paragraphs>292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</dc:creator>
  <cp:lastModifiedBy>s46arm13</cp:lastModifiedBy>
  <cp:revision>183</cp:revision>
  <cp:lastPrinted>2020-03-02T14:47:38Z</cp:lastPrinted>
  <dcterms:created xsi:type="dcterms:W3CDTF">2019-12-20T13:59:34Z</dcterms:created>
  <dcterms:modified xsi:type="dcterms:W3CDTF">2020-03-04T09:41:45Z</dcterms:modified>
</cp:coreProperties>
</file>