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94" r:id="rId4"/>
    <p:sldId id="295" r:id="rId5"/>
    <p:sldId id="296" r:id="rId6"/>
    <p:sldId id="297" r:id="rId7"/>
    <p:sldId id="298" r:id="rId8"/>
    <p:sldId id="258" r:id="rId9"/>
    <p:sldId id="276" r:id="rId10"/>
    <p:sldId id="277" r:id="rId11"/>
    <p:sldId id="307" r:id="rId12"/>
    <p:sldId id="299" r:id="rId13"/>
    <p:sldId id="262" r:id="rId14"/>
    <p:sldId id="288" r:id="rId15"/>
    <p:sldId id="300" r:id="rId16"/>
    <p:sldId id="263" r:id="rId17"/>
    <p:sldId id="301" r:id="rId18"/>
    <p:sldId id="302" r:id="rId19"/>
    <p:sldId id="290" r:id="rId20"/>
    <p:sldId id="281" r:id="rId21"/>
    <p:sldId id="292" r:id="rId22"/>
    <p:sldId id="283" r:id="rId23"/>
    <p:sldId id="266" r:id="rId24"/>
    <p:sldId id="306" r:id="rId25"/>
    <p:sldId id="293" r:id="rId26"/>
    <p:sldId id="308" r:id="rId27"/>
    <p:sldId id="267" r:id="rId28"/>
    <p:sldId id="285" r:id="rId29"/>
    <p:sldId id="305" r:id="rId30"/>
    <p:sldId id="303" r:id="rId31"/>
    <p:sldId id="271" r:id="rId32"/>
    <p:sldId id="309" r:id="rId33"/>
    <p:sldId id="304" r:id="rId34"/>
    <p:sldId id="284" r:id="rId35"/>
    <p:sldId id="272" r:id="rId36"/>
    <p:sldId id="273" r:id="rId37"/>
    <p:sldId id="274" r:id="rId38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A7319F-20D6-4E72-8706-51541606BE65}" v="1" dt="2024-03-06T10:35:13.8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3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C783A-FE45-435A-8982-30CBF770BDBE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84715-8102-45D1-88FF-58B16368DB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55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12DC5B-2EDF-03E1-A9DB-0C29CD9D9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13175" y="2046389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rgbClr val="FF0000"/>
                </a:solidFill>
                <a:latin typeface="+mn-lt"/>
              </a:defRPr>
            </a:lvl1pPr>
          </a:lstStyle>
          <a:p>
            <a:r>
              <a:rPr lang="ru-RU" dirty="0"/>
              <a:t>Название презентации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FBE912-F37B-33CF-FC7C-6E7DF72C22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3499" y="5912101"/>
            <a:ext cx="2762452" cy="40207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Москва, 2023 г.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04BD6F8-7B75-87F9-F2DB-CA5A00D4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25AF2B-81B3-D48E-968B-7779F9C8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5D55FB-410D-0CE7-DCC7-813C9C6B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83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41D9EB-0E3D-9D7F-94CF-6EE6AD39F6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0952" y="365126"/>
            <a:ext cx="8171848" cy="982412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388046C-6D57-6520-EE79-653B6BDCC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0121"/>
            <a:ext cx="10731366" cy="4527049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2E9EB0-7322-2BFB-E306-4A1F50811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229ED5-C730-6BD1-A88C-6E6E7039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936A28B-E8E0-513A-3724-1730DC745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10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B7E06D-F0AB-29DE-B232-24CD021E7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9452" y="326625"/>
            <a:ext cx="8460607" cy="1030538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слайда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0058636-152D-F395-AF48-A9F90A8F4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40BF6C2-A7C2-60E7-95D3-98D41E6B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600"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6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FE6CB89-5E61-0F4B-7968-DCA90DBE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B665F1C-DFF1-D846-5E95-A4FA93652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B2DF26C-DE61-5FD7-7737-BE9A684F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18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7C97FD4-C44F-5783-B30A-707B0A9A6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2964" y="365126"/>
            <a:ext cx="8090836" cy="905410"/>
          </a:xfrm>
        </p:spPr>
        <p:txBody>
          <a:bodyPr>
            <a:normAutofit/>
          </a:bodyPr>
          <a:lstStyle>
            <a:lvl1pPr>
              <a:defRPr sz="2800" b="1">
                <a:latin typeface="+mn-lt"/>
              </a:defRPr>
            </a:lvl1pPr>
          </a:lstStyle>
          <a:p>
            <a:r>
              <a:rPr lang="ru-RU" dirty="0"/>
              <a:t>Заголовок слайда 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342293D-EC7A-D8E5-FA44-FAB2E275D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EF007F8-D542-4D05-0051-0849F643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6A44E4D-4815-F066-2D9B-1BB6B692F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652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4C8B8E-5914-B06E-E081-0971A4C8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636296"/>
            <a:ext cx="3932237" cy="481262"/>
          </a:xfrm>
        </p:spPr>
        <p:txBody>
          <a:bodyPr anchor="b">
            <a:noAutofit/>
          </a:bodyPr>
          <a:lstStyle>
            <a:lvl1pPr>
              <a:defRPr sz="2600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93362D6-8CB5-32F8-FA3F-FEC5C4C91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51798"/>
            <a:ext cx="6172200" cy="4109252"/>
          </a:xfrm>
        </p:spPr>
        <p:txBody>
          <a:bodyPr/>
          <a:lstStyle>
            <a:lvl1pPr>
              <a:defRPr sz="1800">
                <a:latin typeface="+mj-lt"/>
              </a:defRPr>
            </a:lvl1pPr>
            <a:lvl2pPr>
              <a:defRPr sz="1600">
                <a:latin typeface="+mj-lt"/>
              </a:defRPr>
            </a:lvl2pPr>
            <a:lvl3pPr>
              <a:defRPr sz="1400">
                <a:latin typeface="+mj-lt"/>
              </a:defRPr>
            </a:lvl3pPr>
            <a:lvl4pPr>
              <a:defRPr sz="1400">
                <a:latin typeface="+mj-lt"/>
              </a:defRPr>
            </a:lvl4pPr>
            <a:lvl5pPr>
              <a:defRPr sz="120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39FBB67-1B8F-A05E-000D-C832926F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BD8E481-D3B9-8DA5-4EAB-D5991D486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FB6A428-BF5D-75ED-2F52-27E399BB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166A8E1-A93E-77AB-79EC-84C3DB95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50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0F8E52-03EC-3AFA-166F-947FD7A9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8D565FC-BC4C-0814-41EA-FEFC9915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C2C9E61-D316-22C2-509F-5F896EAE2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85F0A-5F69-4C08-B315-8D0518FC489C}" type="datetimeFigureOut">
              <a:rPr lang="ru-RU" smtClean="0"/>
              <a:t>01.04.2026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7D9B681-DAEA-40C4-0C7E-7531CA2CD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17EC2D1-4826-07CE-8AC7-EA849B2CD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CF1F9-AE33-4E44-B7FD-546699C0CE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6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zhel.city/news/society/49905/?sphrase_id=26209" TargetMode="External"/><Relationship Id="rId3" Type="http://schemas.openxmlformats.org/officeDocument/2006/relationships/hyperlink" Target="https://minsport46.ru/&#1082;&#1091;&#1073;&#1086;&#1082;-&#1079;&#1072;&#1097;&#1080;&#1090;&#1085;&#1080;&#1082;&#1086;&#1074;-&#1086;&#1090;&#1077;&#1095;&#1077;&#1089;&#1090;&#1074;&#1072;-&#1089;&#1088;&#1077;&#1076;&#1080;-&#1074;/" TargetMode="External"/><Relationship Id="rId7" Type="http://schemas.openxmlformats.org/officeDocument/2006/relationships/hyperlink" Target="https://zhel.city/news/society/50176/?sphrase_id=26209" TargetMode="External"/><Relationship Id="rId2" Type="http://schemas.openxmlformats.org/officeDocument/2006/relationships/hyperlink" Target="https://kursk.ru/news/416989-prioritetnye-napravleniya-v-oblasti-trudoustroystva-grazhdan-s-invalidnostyu/?utm_source=yandex.ru&amp;utm_medium=organic&amp;utm_campaign=yandex.ru&amp;utm_referrer=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el.city/news/society/50362/?sphrase_id=26209" TargetMode="External"/><Relationship Id="rId5" Type="http://schemas.openxmlformats.org/officeDocument/2006/relationships/hyperlink" Target="https://minsport46.ru/&#1092;&#1077;&#1089;&#1090;&#1080;&#1074;&#1072;&#1083;&#1100;-&#1074;&#1089;&#1077;&#1088;&#1086;&#1089;&#1089;&#1080;&#1081;&#1089;&#1082;&#1086;&#1075;&#1086;-&#1092;&#1080;&#1079;&#1082;&#1091;&#1083;&#1100;&#1090;&#1091;-2/" TargetMode="External"/><Relationship Id="rId4" Type="http://schemas.openxmlformats.org/officeDocument/2006/relationships/hyperlink" Target="https://minsport46.ru/&#1074;&#1089;&#1077;&#1088;&#1086;&#1089;&#1089;&#1080;&#1081;&#1089;&#1082;&#1080;&#1093;-&#1089;&#1086;&#1088;&#1077;&#1074;&#1085;&#1086;&#1074;&#1072;&#1085;&#1080;&#1081;-&#1087;&#1086;-&#1092;&#1077;&#1093;&#1090;&#1086;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csp46.ru/prizer-kubka-rossii/" TargetMode="External"/><Relationship Id="rId3" Type="http://schemas.openxmlformats.org/officeDocument/2006/relationships/hyperlink" Target="https://seyminfo.ru/bez-granicz-vypusk-26-marta-2025.html" TargetMode="External"/><Relationship Id="rId7" Type="http://schemas.openxmlformats.org/officeDocument/2006/relationships/hyperlink" Target="https://vmeste.city/completed-projects/svoi-zozhigai/" TargetMode="External"/><Relationship Id="rId2" Type="http://schemas.openxmlformats.org/officeDocument/2006/relationships/hyperlink" Target="https://zhel.city/news/society/49265/?sphrase_id=2620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yminfo.ru/aleksandr-hinshtejn-vstretilsya-s-glavami-federaczij-razvivayushhih-bazovye-dlya-regiona-vidy-sporta.html" TargetMode="External"/><Relationship Id="rId5" Type="http://schemas.openxmlformats.org/officeDocument/2006/relationships/hyperlink" Target="https://chr.aif.ru/kursk/events/kuryane-vyigrali-nagrady-chempionata-i-pervenstva-rf-po-para-pauerliftingu" TargetMode="External"/><Relationship Id="rId10" Type="http://schemas.openxmlformats.org/officeDocument/2006/relationships/hyperlink" Target="https://smotrim.ru/video/3002235" TargetMode="External"/><Relationship Id="rId4" Type="http://schemas.openxmlformats.org/officeDocument/2006/relationships/hyperlink" Target="https://myseldon.com/ru/news/index/330714980" TargetMode="External"/><Relationship Id="rId9" Type="http://schemas.openxmlformats.org/officeDocument/2006/relationships/hyperlink" Target="https://news-kursk.ru/sport/2025/07/14/66100.html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kpravda.ru/2025/10/09/kuryanin-timur-revenkov-zavoeval-serebro-na-mezhdunarodnom-polumarafone-v-sochi/" TargetMode="External"/><Relationship Id="rId3" Type="http://schemas.openxmlformats.org/officeDocument/2006/relationships/hyperlink" Target="https://seyminfo.ru/bez-granicz-vypusk-20-avgusta-2025.html" TargetMode="External"/><Relationship Id="rId7" Type="http://schemas.openxmlformats.org/officeDocument/2006/relationships/hyperlink" Target="https://smotrim.ru/video/2881256" TargetMode="External"/><Relationship Id="rId12" Type="http://schemas.openxmlformats.org/officeDocument/2006/relationships/hyperlink" Target="https://seyminfo.ru/kurskie-novostrojki-proverili-na-dostupnost-sredy.html" TargetMode="External"/><Relationship Id="rId2" Type="http://schemas.openxmlformats.org/officeDocument/2006/relationships/hyperlink" Target="https://kursk.ru/news/423928-v-kurske-v-ramkakh-vserossiyskogo-proekta-proshagay-gorod-startovala-turisticheskaya-aktsiya-proshag/?utm_source=yandex.ru&amp;utm_medium=organic&amp;utm_campaign=yandex.ru&amp;utm_referrer=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eyminfo.ru/v-kurske-proshyol-forum-dlya-semej-v-kotoryh-vospityvayutsya-deti-s-invalidnostyu-i-ovz.html" TargetMode="External"/><Relationship Id="rId11" Type="http://schemas.openxmlformats.org/officeDocument/2006/relationships/hyperlink" Target="https://46tv.ru/odnoj-strokoj/v-kurske/231225-v-kurske-sostojalsja-festival-adaptivnyh-vidov-sporta.html" TargetMode="External"/><Relationship Id="rId5" Type="http://schemas.openxmlformats.org/officeDocument/2006/relationships/hyperlink" Target="http://www.kursk.izbirkom.ru/news/26331" TargetMode="External"/><Relationship Id="rId10" Type="http://schemas.openxmlformats.org/officeDocument/2006/relationships/hyperlink" Target="https://rutube.ru/video/a24e7ca52208f3fd60c6bd07f55a1bc0/" TargetMode="External"/><Relationship Id="rId4" Type="http://schemas.openxmlformats.org/officeDocument/2006/relationships/hyperlink" Target="https://&#1089;&#1077;&#1083;&#1100;&#1089;&#1082;&#1072;&#1103;-&#1085;&#1086;&#1074;&#1100;.&#1088;&#1092;/novosti-rayona/12276-sport-obedinyaet-kursk" TargetMode="External"/><Relationship Id="rId9" Type="http://schemas.openxmlformats.org/officeDocument/2006/relationships/hyperlink" Target="https://seyminfo.ru/bez-granicz-vypusk-26-noyabrya-2025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215540821" TargetMode="External"/><Relationship Id="rId3" Type="http://schemas.openxmlformats.org/officeDocument/2006/relationships/hyperlink" Target="https://vk.com/club212677311" TargetMode="External"/><Relationship Id="rId7" Type="http://schemas.openxmlformats.org/officeDocument/2006/relationships/hyperlink" Target="https://vk.com/natali31rus" TargetMode="External"/><Relationship Id="rId2" Type="http://schemas.openxmlformats.org/officeDocument/2006/relationships/hyperlink" Target="https://vk.com/id560286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id223587914" TargetMode="External"/><Relationship Id="rId11" Type="http://schemas.openxmlformats.org/officeDocument/2006/relationships/image" Target="../media/image35.jpg"/><Relationship Id="rId5" Type="http://schemas.openxmlformats.org/officeDocument/2006/relationships/hyperlink" Target="https://vk.com/traektoriakgpk" TargetMode="External"/><Relationship Id="rId10" Type="http://schemas.openxmlformats.org/officeDocument/2006/relationships/hyperlink" Target="https://vk.com/kolkult46" TargetMode="External"/><Relationship Id="rId4" Type="http://schemas.openxmlformats.org/officeDocument/2006/relationships/hyperlink" Target="https://vk.com/gepard_kgu" TargetMode="External"/><Relationship Id="rId9" Type="http://schemas.openxmlformats.org/officeDocument/2006/relationships/hyperlink" Target="https://vk.com/annetglad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ok.ru/kurskvoi" TargetMode="External"/><Relationship Id="rId13" Type="http://schemas.openxmlformats.org/officeDocument/2006/relationships/image" Target="../media/image59.png"/><Relationship Id="rId3" Type="http://schemas.openxmlformats.org/officeDocument/2006/relationships/image" Target="../media/image53.jpeg"/><Relationship Id="rId7" Type="http://schemas.openxmlformats.org/officeDocument/2006/relationships/hyperlink" Target="http://www.voi-kursk.ru/" TargetMode="External"/><Relationship Id="rId12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7.jpeg"/><Relationship Id="rId5" Type="http://schemas.openxmlformats.org/officeDocument/2006/relationships/image" Target="../media/image55.jpeg"/><Relationship Id="rId10" Type="http://schemas.openxmlformats.org/officeDocument/2006/relationships/hyperlink" Target="mailto:kurskvoi@mail.ru" TargetMode="External"/><Relationship Id="rId4" Type="http://schemas.openxmlformats.org/officeDocument/2006/relationships/image" Target="../media/image54.png"/><Relationship Id="rId9" Type="http://schemas.openxmlformats.org/officeDocument/2006/relationships/hyperlink" Target="https://vk.com/kurskvoi" TargetMode="External"/><Relationship Id="rId1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BF573DD-A046-FA9F-D5E4-4CC8C450D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373" y="1613251"/>
            <a:ext cx="9144000" cy="2387600"/>
          </a:xfrm>
        </p:spPr>
        <p:txBody>
          <a:bodyPr>
            <a:normAutofit/>
          </a:bodyPr>
          <a:lstStyle/>
          <a:p>
            <a:r>
              <a:rPr lang="ru-RU" sz="4400" b="1" dirty="0"/>
              <a:t>Публичный отчет </a:t>
            </a:r>
            <a:r>
              <a:rPr lang="ru-RU" sz="4400" b="1" dirty="0" smtClean="0"/>
              <a:t>Курской региональной </a:t>
            </a:r>
            <a:r>
              <a:rPr lang="ru-RU" sz="4400" b="1" dirty="0"/>
              <a:t>организации ВОИ 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за 2025 </a:t>
            </a:r>
            <a:r>
              <a:rPr lang="ru-RU" sz="4400" b="1" dirty="0"/>
              <a:t>г.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ADB5BB0-64C4-19E4-665C-929C6F514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0876" y="6037229"/>
            <a:ext cx="2762452" cy="402072"/>
          </a:xfrm>
        </p:spPr>
        <p:txBody>
          <a:bodyPr/>
          <a:lstStyle/>
          <a:p>
            <a:r>
              <a:rPr lang="ru-RU" dirty="0" smtClean="0"/>
              <a:t>Город Курск, 2026 </a:t>
            </a:r>
            <a:r>
              <a:rPr lang="ru-RU" dirty="0"/>
              <a:t>г.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7BF0F99-AD03-9BFE-2FE0-188C11733DB7}"/>
              </a:ext>
            </a:extLst>
          </p:cNvPr>
          <p:cNvSpPr txBox="1"/>
          <p:nvPr/>
        </p:nvSpPr>
        <p:spPr>
          <a:xfrm>
            <a:off x="2376237" y="4493795"/>
            <a:ext cx="691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яркие события года в деятельности и работе региональной организации и местных организаций ВОИ в </a:t>
            </a:r>
            <a:r>
              <a:rPr lang="ru-RU" i="1" dirty="0" smtClean="0"/>
              <a:t>Курской области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982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41" y="1629662"/>
            <a:ext cx="6411696" cy="45550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Общественный </a:t>
            </a:r>
            <a:r>
              <a:rPr lang="ru-RU" sz="1400" i="1" dirty="0"/>
              <a:t>Совет при Министерстве социального обеспечения, материнства и детства Курской области;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Общественный совет </a:t>
            </a:r>
            <a:r>
              <a:rPr lang="ru-RU" sz="1400" i="1" dirty="0"/>
              <a:t>при комитете ЗАГС Курской области;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 Коллегия </a:t>
            </a:r>
            <a:r>
              <a:rPr lang="ru-RU" sz="1400" i="1" dirty="0" err="1"/>
              <a:t>Роздравнадзора</a:t>
            </a:r>
            <a:r>
              <a:rPr lang="ru-RU" sz="1400" i="1" dirty="0"/>
              <a:t> Курской области;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Наблюдательный </a:t>
            </a:r>
            <a:r>
              <a:rPr lang="ru-RU" sz="1400" i="1" dirty="0"/>
              <a:t>Совет ОНФ;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Комиссия </a:t>
            </a:r>
            <a:r>
              <a:rPr lang="ru-RU" sz="1400" i="1" dirty="0"/>
              <a:t>по обследованию жилых помещений инвалидов и общего имущества в многоквартирных домах, в которых проживают инвалиды, в целях их приспособления с учетом потребностей инвалидов и обеспечения их доступности для инвалидов на территории муниципального образования «Город Курск»;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Курская </a:t>
            </a:r>
            <a:r>
              <a:rPr lang="ru-RU" sz="1400" i="1" dirty="0"/>
              <a:t>региональная физкультурно-спортивная общественная организация «Федерация спорта лиц с поражением опорно-двигательного аппарата» (председатель КОО ООО ВОИ </a:t>
            </a:r>
            <a:r>
              <a:rPr lang="ru-RU" sz="1400" i="1" dirty="0" err="1"/>
              <a:t>Дюкарев</a:t>
            </a:r>
            <a:r>
              <a:rPr lang="ru-RU" sz="1400" i="1" dirty="0"/>
              <a:t> А.Б. является руководителем данной организации).</a:t>
            </a:r>
          </a:p>
          <a:p>
            <a:pPr marL="0" indent="0">
              <a:buNone/>
            </a:pPr>
            <a:r>
              <a:rPr lang="ru-RU" sz="1400" i="1" dirty="0"/>
              <a:t>Предложения председателя </a:t>
            </a:r>
            <a:r>
              <a:rPr lang="ru-RU" sz="1400" i="1" dirty="0" err="1" smtClean="0"/>
              <a:t>Дюкарева</a:t>
            </a:r>
            <a:r>
              <a:rPr lang="ru-RU" sz="1400" i="1" dirty="0" smtClean="0"/>
              <a:t> </a:t>
            </a:r>
            <a:r>
              <a:rPr lang="ru-RU" sz="1400" i="1" dirty="0"/>
              <a:t>А. Б., занимающего ключевые должности </a:t>
            </a:r>
            <a:r>
              <a:rPr lang="ru-RU" sz="1400" i="1" dirty="0" smtClean="0"/>
              <a:t>в вышеуказанных </a:t>
            </a:r>
            <a:r>
              <a:rPr lang="ru-RU" sz="1400" i="1" dirty="0"/>
              <a:t>структурах, регулярно учитываются в процессе разработки нормативных правовых актов. Это обеспечивает возможность постоянного контроля и защиты интересов инвалидов, предотвращая сокращение льгот и ухудшение их положения.</a:t>
            </a:r>
            <a:endParaRPr lang="ru-RU" sz="1200" i="1" dirty="0"/>
          </a:p>
          <a:p>
            <a:endParaRPr lang="ru-RU" sz="1200" i="1" dirty="0"/>
          </a:p>
          <a:p>
            <a:endParaRPr lang="ru-RU" sz="1200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5" name="AutoShape 2" descr="20241211_1330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464" y="1629662"/>
            <a:ext cx="3416278" cy="455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41" y="1629662"/>
            <a:ext cx="5068775" cy="38156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/>
              <a:t>Участие председателя </a:t>
            </a:r>
            <a:r>
              <a:rPr lang="ru-RU" sz="1400" i="1" dirty="0" smtClean="0"/>
              <a:t>Курской РО ВОИ в </a:t>
            </a:r>
            <a:r>
              <a:rPr lang="ru-RU" sz="1400" i="1" dirty="0"/>
              <a:t>приёмке </a:t>
            </a:r>
            <a:r>
              <a:rPr lang="ru-RU" sz="1400" i="1" dirty="0" smtClean="0"/>
              <a:t>объектов социального </a:t>
            </a:r>
            <a:r>
              <a:rPr lang="ru-RU" sz="1400" i="1" dirty="0"/>
              <a:t>обслуживания после капитального ремонта — важная практика, направленная на обеспечение доступности и удобства объектов для людей с инвалидностью. </a:t>
            </a:r>
            <a:endParaRPr lang="ru-RU" sz="1400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Александр </a:t>
            </a:r>
            <a:r>
              <a:rPr lang="ru-RU" sz="1400" i="1" dirty="0" err="1" smtClean="0"/>
              <a:t>Дюкарев</a:t>
            </a:r>
            <a:r>
              <a:rPr lang="ru-RU" sz="1400" i="1" dirty="0" smtClean="0"/>
              <a:t> входит в </a:t>
            </a:r>
            <a:r>
              <a:rPr lang="ru-RU" sz="1400" i="1" dirty="0"/>
              <a:t>состав приёмочной комиссии, чтобы оценить, насколько выполнены требования по созданию доступной среды и учтены потребности маломобильных групп </a:t>
            </a:r>
            <a:r>
              <a:rPr lang="ru-RU" sz="1400" i="1" dirty="0" smtClean="0"/>
              <a:t>населения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В декабре 2025 года приемная </a:t>
            </a:r>
            <a:r>
              <a:rPr lang="ru-RU" sz="1400" i="1" dirty="0"/>
              <a:t>комиссия проверила Курский дом социального обслуживания после капремонта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 smtClean="0"/>
              <a:t>В </a:t>
            </a:r>
            <a:r>
              <a:rPr lang="ru-RU" sz="1400" i="1" dirty="0"/>
              <a:t>учреждении проживают 150 человек, более половины — жители приграничных территорий.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/>
              <a:t>Капитальный ремонт был выполнен в рамках нацпроекта «Семья». Подрядчики реконструировали жилой корпус для маломобильных граждан, заменили кровлю и электропроводку, привели в порядок входные группы и административные помещения, благоустроили прилегающую территорию</a:t>
            </a:r>
            <a:r>
              <a:rPr lang="ru-RU" sz="1400" i="1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i="1" dirty="0"/>
              <a:t>Работа подрядчика была оценена на «отлично</a:t>
            </a:r>
            <a:r>
              <a:rPr lang="ru-RU" sz="1400" i="1" dirty="0" smtClean="0"/>
              <a:t>».</a:t>
            </a:r>
          </a:p>
          <a:p>
            <a:pPr marL="0" indent="0">
              <a:buNone/>
            </a:pPr>
            <a:r>
              <a:rPr lang="ru-RU" sz="1400" i="1" dirty="0" smtClean="0"/>
              <a:t>Таким образом, участие </a:t>
            </a:r>
            <a:r>
              <a:rPr lang="ru-RU" sz="1400" i="1" dirty="0" err="1" smtClean="0"/>
              <a:t>А.Дюкарева</a:t>
            </a:r>
            <a:r>
              <a:rPr lang="ru-RU" sz="1400" i="1" dirty="0" smtClean="0"/>
              <a:t> в приемочной комиссии – это эффективная </a:t>
            </a:r>
            <a:r>
              <a:rPr lang="ru-RU" sz="1400" i="1" dirty="0"/>
              <a:t>мера контроля за качеством и доступностью объектов социальной инфраструктуры.</a:t>
            </a:r>
          </a:p>
          <a:p>
            <a:pPr marL="0" indent="0">
              <a:buNone/>
            </a:pPr>
            <a:endParaRPr lang="ru-RU" sz="1400" i="1" dirty="0"/>
          </a:p>
          <a:p>
            <a:pPr>
              <a:buFont typeface="Wingdings" panose="05000000000000000000" pitchFamily="2" charset="2"/>
              <a:buChar char="ü"/>
            </a:pPr>
            <a:endParaRPr lang="ru-RU" sz="1400" i="1" dirty="0"/>
          </a:p>
          <a:p>
            <a:endParaRPr lang="ru-RU" sz="1200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5" name="AutoShape 2" descr="20241211_1330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07" y="1629662"/>
            <a:ext cx="4440049" cy="3326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95271" y="5229965"/>
            <a:ext cx="44211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Объект проверили министр социального обеспечения Курской области Татьяна </a:t>
            </a:r>
            <a:r>
              <a:rPr lang="ru-RU" sz="1600" i="1" dirty="0" err="1"/>
              <a:t>Сукновалова</a:t>
            </a:r>
            <a:r>
              <a:rPr lang="ru-RU" sz="1600" i="1" dirty="0"/>
              <a:t> и советник губернатора по правам лиц с ОВЗ Анна Гладилина. 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3460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41" y="1629662"/>
            <a:ext cx="6411696" cy="45550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i="1" dirty="0" smtClean="0"/>
              <a:t>Взаимодействуя с руководством Железнодорожного вокзала Курска, в рамках  комиссионного осмотра </a:t>
            </a:r>
            <a:r>
              <a:rPr lang="ru-RU" sz="1400" i="1" dirty="0"/>
              <a:t>вокзального комплекса, в котором приняли участие представители </a:t>
            </a:r>
            <a:r>
              <a:rPr lang="ru-RU" sz="1400" i="1" dirty="0" smtClean="0"/>
              <a:t>– эксперты ВОИ, были актуализированы условия </a:t>
            </a:r>
            <a:r>
              <a:rPr lang="ru-RU" sz="1400" i="1" dirty="0"/>
              <a:t>для маломобильных групп </a:t>
            </a:r>
            <a:r>
              <a:rPr lang="ru-RU" sz="1400" i="1" dirty="0" smtClean="0"/>
              <a:t>населения: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/>
              <a:t>Эксперты отметили, что на вокзале </a:t>
            </a:r>
            <a:r>
              <a:rPr lang="ru-RU" sz="1400" dirty="0" smtClean="0"/>
              <a:t>города Курска </a:t>
            </a:r>
            <a:r>
              <a:rPr lang="ru-RU" sz="1400" dirty="0"/>
              <a:t>уже сейчас создаются условия для людей с ограниченными возможностями. Это важный шаг к инклюзии и равным возможностям для всех!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Курская </a:t>
            </a:r>
            <a:r>
              <a:rPr lang="ru-RU" sz="1400" dirty="0"/>
              <a:t>станция оснащена подъемными платформами и тактильной плиткой, чтобы каждый мог комфортно передвигаться. </a:t>
            </a:r>
            <a:endParaRPr lang="ru-RU" sz="1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 smtClean="0"/>
              <a:t>Новый </a:t>
            </a:r>
            <a:r>
              <a:rPr lang="ru-RU" sz="1400" dirty="0"/>
              <a:t>сервис поможет слабослышащим пользователям с выбором маршрута, оформлением билетов, возможны консультации по другим дополнительным вопросам.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400" dirty="0"/>
              <a:t>Удобные кресла, информационные стенды на разных языках и даже специальные зоны ожидания для людей с инвалидностью – всё это делает путешествия более комфортными и </a:t>
            </a:r>
            <a:r>
              <a:rPr lang="ru-RU" sz="1400" dirty="0" smtClean="0"/>
              <a:t>безопасными.</a:t>
            </a:r>
            <a:endParaRPr lang="ru-RU" sz="1400" dirty="0"/>
          </a:p>
          <a:p>
            <a:pPr marL="0" indent="0">
              <a:buNone/>
            </a:pPr>
            <a:r>
              <a:rPr lang="ru-RU" sz="1400" dirty="0" smtClean="0"/>
              <a:t>Важно </a:t>
            </a:r>
            <a:r>
              <a:rPr lang="ru-RU" sz="1400" dirty="0"/>
              <a:t>отметить, что такие изменения не только облегчают жизнь людям с ограниченными возможностями, но и способствуют созданию более дружелюбной атмосферы для всех пассажиров.</a:t>
            </a:r>
          </a:p>
          <a:p>
            <a:pPr marL="0" indent="0">
              <a:buNone/>
            </a:pPr>
            <a:endParaRPr lang="ru-RU" sz="1200" i="1" dirty="0"/>
          </a:p>
          <a:p>
            <a:endParaRPr lang="ru-RU" sz="1200" i="1" dirty="0"/>
          </a:p>
          <a:p>
            <a:endParaRPr lang="ru-RU" sz="1200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5" name="AutoShape 2" descr="20241211_1330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4" t="13241" r="-159" b="28989"/>
          <a:stretch/>
        </p:blipFill>
        <p:spPr>
          <a:xfrm>
            <a:off x="7188916" y="1629662"/>
            <a:ext cx="3113068" cy="39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37" y="658695"/>
            <a:ext cx="855629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Профориентация, образование и трудоустройство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908" y="1731781"/>
            <a:ext cx="6786470" cy="4740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i="1" dirty="0"/>
              <a:t>Взаимодействуя с ВУЗами, учреждениями среднего профессионального, среднего и дошкольного </a:t>
            </a:r>
            <a:r>
              <a:rPr lang="ru-RU" sz="1600" i="1" dirty="0" smtClean="0"/>
              <a:t>образования, частными образовательными учреждениями </a:t>
            </a:r>
            <a:r>
              <a:rPr lang="ru-RU" sz="1600" i="1" dirty="0"/>
              <a:t>мы добились создания доступной среды в образовательных организациях, </a:t>
            </a:r>
            <a:r>
              <a:rPr lang="ru-RU" sz="1600" i="1" dirty="0" smtClean="0"/>
              <a:t>в </a:t>
            </a:r>
            <a:r>
              <a:rPr lang="ru-RU" sz="1600" i="1" dirty="0"/>
              <a:t>которых учатся </a:t>
            </a:r>
            <a:r>
              <a:rPr lang="ru-RU" sz="1600" i="1" dirty="0" smtClean="0"/>
              <a:t>более 1000 инвалидов: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ОКОУ «Октябрьская школа – интернат»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ОКОУ «Дмитриевская школа-интернат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ОКОУ «Школа-интернат №5»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МБОУ «СОШ №13»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МБОУ «СОШ №41 имени </a:t>
            </a:r>
            <a:r>
              <a:rPr lang="ru-RU" sz="1600" i="1" dirty="0" err="1" smtClean="0"/>
              <a:t>ВВ.Сизова</a:t>
            </a:r>
            <a:r>
              <a:rPr lang="ru-RU" sz="1600" i="1" dirty="0" smtClean="0"/>
              <a:t>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МКОУ ДО «Курчатовская ДШИ «Школа креативных индустрий»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ОБУ ДО ОСШОР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i="1" dirty="0" smtClean="0"/>
              <a:t>ОБУ ДО СШОР имени </a:t>
            </a:r>
            <a:r>
              <a:rPr lang="ru-RU" sz="1600" i="1" dirty="0" err="1" smtClean="0"/>
              <a:t>Н.Я.Яковлева</a:t>
            </a:r>
            <a:endParaRPr lang="ru-RU" sz="1600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1400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1400" i="1" dirty="0"/>
          </a:p>
          <a:p>
            <a:pPr marL="0" indent="0">
              <a:buNone/>
            </a:pPr>
            <a:endParaRPr lang="ru-RU" sz="1400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sz="1400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 smtClean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B6FA0D6-B09B-8547-B55D-8D49EB1A2EC6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  <a:p>
            <a:pPr algn="ctr"/>
            <a:r>
              <a:rPr lang="ru-RU" i="1" dirty="0" smtClean="0"/>
              <a:t> </a:t>
            </a:r>
            <a:endParaRPr lang="ru-RU" i="1" dirty="0"/>
          </a:p>
        </p:txBody>
      </p:sp>
      <p:pic>
        <p:nvPicPr>
          <p:cNvPr id="9" name="Рисунок 8" descr="C:\Users\lmisk\OneDrive\Документы\ДОСТУПНАЯ СРЕДА 2025\КП Школа 41 Сизова\ФОТО\зоны\20251112_1135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56697" y="2138118"/>
            <a:ext cx="4299149" cy="34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5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37" y="658695"/>
            <a:ext cx="855629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Профориентация, образование и трудоустройство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709" y="1965090"/>
            <a:ext cx="5873279" cy="398601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Основной темой мероприятия стали приоритетные направления в области трудоустройства граждан с инвалидностью</a:t>
            </a:r>
            <a:r>
              <a:rPr lang="ru-RU" i="1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Председатель Александр </a:t>
            </a:r>
            <a:r>
              <a:rPr lang="ru-RU" i="1" dirty="0" err="1"/>
              <a:t>Дюкарев</a:t>
            </a:r>
            <a:r>
              <a:rPr lang="ru-RU" i="1" dirty="0"/>
              <a:t> предложил реализовать на базе Курской </a:t>
            </a:r>
            <a:r>
              <a:rPr lang="ru-RU" i="1" dirty="0" smtClean="0"/>
              <a:t>РО ВОИ </a:t>
            </a:r>
            <a:r>
              <a:rPr lang="ru-RU" i="1" dirty="0"/>
              <a:t>механизм выполнения квоты для приема на работу граждан с инвалидностью путем заключения соглашения об организации рабочих мест для трудоустройства указанной категории граждан на квотируемые рабочие места между двумя </a:t>
            </a:r>
            <a:r>
              <a:rPr lang="ru-RU" i="1" dirty="0" smtClean="0"/>
              <a:t>работодателями.</a:t>
            </a: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/>
              <a:t>По итогам рабочей встречи было принято решение, что в рамках совместных усилий всех заинтересованных ведомств к участию в проекте будут привлекаться лица с инвалидностью, которые уже определились со своей карьерной траекторией, однако ещё не имеют практических навыков.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B6FA0D6-B09B-8547-B55D-8D49EB1A2EC6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  <a:p>
            <a:pPr algn="ctr"/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4318" y="5038056"/>
            <a:ext cx="4993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12 февраля 2025 года состоялась рабочая встреча </a:t>
            </a:r>
            <a:r>
              <a:rPr lang="ru-RU" sz="1200" dirty="0" err="1"/>
              <a:t>врио</a:t>
            </a:r>
            <a:r>
              <a:rPr lang="ru-RU" sz="1200" dirty="0"/>
              <a:t> министра по труду и занятости населения Курской области Елены Кулагиной с представителями региональных общественных организаций инвалидов ВОС, ВОГ, ВОИ и </a:t>
            </a:r>
            <a:r>
              <a:rPr lang="ru-RU" sz="1200" dirty="0" err="1"/>
              <a:t>врио</a:t>
            </a:r>
            <a:r>
              <a:rPr lang="ru-RU" sz="1200" dirty="0"/>
              <a:t> советника Губернатора Курской области по правам лиц с ограниченными возможностями </a:t>
            </a:r>
            <a:r>
              <a:rPr lang="ru-RU" sz="1200" dirty="0" smtClean="0"/>
              <a:t>здоровья Анной </a:t>
            </a:r>
            <a:r>
              <a:rPr lang="ru-RU" sz="1200" dirty="0"/>
              <a:t>Гладилиной.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9" t="20225"/>
          <a:stretch/>
        </p:blipFill>
        <p:spPr>
          <a:xfrm>
            <a:off x="640873" y="1965090"/>
            <a:ext cx="4941533" cy="28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37" y="658695"/>
            <a:ext cx="8556290" cy="12192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Профориентация, образование и трудоустройство 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66" y="1798064"/>
            <a:ext cx="5873279" cy="398601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Взаимодействуя </a:t>
            </a:r>
            <a:r>
              <a:rPr lang="ru-RU" i="1" dirty="0"/>
              <a:t>с органами занятости  населения мы помогли трудоустроиться 3 инвалидам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Специалисты Курской РО ВОИ подбирают </a:t>
            </a:r>
            <a:r>
              <a:rPr lang="ru-RU" i="1" dirty="0"/>
              <a:t>вакансии, </a:t>
            </a:r>
            <a:r>
              <a:rPr lang="ru-RU" i="1" dirty="0" smtClean="0"/>
              <a:t>проводят </a:t>
            </a:r>
            <a:r>
              <a:rPr lang="ru-RU" i="1" dirty="0"/>
              <a:t>консультации по трудовому законодательству, тренинги и </a:t>
            </a:r>
            <a:r>
              <a:rPr lang="ru-RU" i="1" dirty="0" err="1"/>
              <a:t>профориентационные</a:t>
            </a:r>
            <a:r>
              <a:rPr lang="ru-RU" i="1" dirty="0"/>
              <a:t> экскурсии. </a:t>
            </a: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Специалисты Курской РО ВОИ </a:t>
            </a:r>
            <a:r>
              <a:rPr lang="ru-RU" i="1" dirty="0" smtClean="0"/>
              <a:t>поддерживают работодателей</a:t>
            </a:r>
            <a:r>
              <a:rPr lang="ru-RU" i="1" dirty="0"/>
              <a:t> </a:t>
            </a:r>
            <a:r>
              <a:rPr lang="ru-RU" i="1" dirty="0" smtClean="0"/>
              <a:t>региона — сертифицированные эксперты ВОИ  в области создания </a:t>
            </a:r>
            <a:r>
              <a:rPr lang="ru-RU" i="1" dirty="0" err="1" smtClean="0"/>
              <a:t>безбарьерной</a:t>
            </a:r>
            <a:r>
              <a:rPr lang="ru-RU" i="1" dirty="0" smtClean="0"/>
              <a:t> среды для инвалидов и МГН обучают </a:t>
            </a:r>
            <a:r>
              <a:rPr lang="ru-RU" i="1" dirty="0"/>
              <a:t>работать с людьми с инвалидностью и создавать для них подходящие условия и </a:t>
            </a:r>
            <a:r>
              <a:rPr lang="ru-RU" i="1" dirty="0" smtClean="0"/>
              <a:t>разъясняют </a:t>
            </a:r>
            <a:r>
              <a:rPr lang="ru-RU" i="1" dirty="0"/>
              <a:t>юридические аспекты </a:t>
            </a:r>
            <a:r>
              <a:rPr lang="ru-RU" i="1" dirty="0" smtClean="0"/>
              <a:t>трудоустройства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В системе ВОИ в региональной и местных организациях и на наших предприятиях работает 13 </a:t>
            </a:r>
            <a:r>
              <a:rPr lang="ru-RU" i="1" dirty="0" smtClean="0"/>
              <a:t>инвалидов</a:t>
            </a: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B6FA0D6-B09B-8547-B55D-8D49EB1A2EC6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  <a:p>
            <a:pPr algn="ctr"/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2809" y="5712160"/>
            <a:ext cx="4993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По программе аренды </a:t>
            </a:r>
            <a:r>
              <a:rPr lang="ru-RU" sz="1200" dirty="0"/>
              <a:t>рабочих мест для инвалидов в счёт установленной </a:t>
            </a:r>
            <a:r>
              <a:rPr lang="ru-RU" sz="1200" dirty="0" smtClean="0"/>
              <a:t>квоты трудоустроен председатель Курчатовского отделения Курской РО ВОИ Перелыгина Н.И. в филиал </a:t>
            </a:r>
            <a:r>
              <a:rPr lang="ru-RU" sz="1200" dirty="0"/>
              <a:t>АО «КОНСИСТ-ОС» «Курский»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7" t="23370" r="10916" b="21049"/>
          <a:stretch/>
        </p:blipFill>
        <p:spPr>
          <a:xfrm>
            <a:off x="6677492" y="1798064"/>
            <a:ext cx="3842535" cy="381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5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34" y="1817620"/>
            <a:ext cx="4797873" cy="46448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i="1" dirty="0" smtClean="0"/>
              <a:t>Спортивной </a:t>
            </a:r>
            <a:r>
              <a:rPr lang="ru-RU" i="1" dirty="0"/>
              <a:t>премией общественного признания "Вершина" по итогам </a:t>
            </a:r>
            <a:r>
              <a:rPr lang="ru-RU" i="1" dirty="0" smtClean="0"/>
              <a:t>2025 </a:t>
            </a:r>
            <a:r>
              <a:rPr lang="ru-RU" i="1" dirty="0"/>
              <a:t>года </a:t>
            </a:r>
            <a:r>
              <a:rPr lang="ru-RU" i="1" dirty="0" smtClean="0"/>
              <a:t>награждены: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/>
              <a:t>В номинации «Спортсмен года»:</a:t>
            </a:r>
            <a:endParaRPr lang="ru-RU" i="1" dirty="0"/>
          </a:p>
          <a:p>
            <a:r>
              <a:rPr lang="ru-RU" dirty="0"/>
              <a:t>1. </a:t>
            </a:r>
            <a:r>
              <a:rPr lang="ru-RU" dirty="0" err="1"/>
              <a:t>Бернацкая</a:t>
            </a:r>
            <a:r>
              <a:rPr lang="ru-RU" dirty="0"/>
              <a:t> Юлия – член сборной команды России, серебряный призер Чемпионата России по легкой атлетике (бег 800 м)</a:t>
            </a:r>
          </a:p>
          <a:p>
            <a:r>
              <a:rPr lang="ru-RU" dirty="0"/>
              <a:t>2. Кулаковская Анастасия – член сборной команды России, победитель Чемпионата России по легкой атлетике (прыжки в длину)</a:t>
            </a:r>
          </a:p>
          <a:p>
            <a:r>
              <a:rPr lang="ru-RU" dirty="0"/>
              <a:t>3. Демченко Артём – член сборной команды России, победитель Чемпионата России (бег 100м)</a:t>
            </a:r>
          </a:p>
          <a:p>
            <a:r>
              <a:rPr lang="ru-RU" dirty="0"/>
              <a:t>4. Сергеев Владимир –  бронзовый призер Кубка России по легкой атлетике (бег 200 м)</a:t>
            </a:r>
          </a:p>
          <a:p>
            <a:r>
              <a:rPr lang="ru-RU" dirty="0"/>
              <a:t>5. </a:t>
            </a:r>
            <a:r>
              <a:rPr lang="ru-RU" dirty="0" err="1"/>
              <a:t>Танич</a:t>
            </a:r>
            <a:r>
              <a:rPr lang="ru-RU" dirty="0"/>
              <a:t> Александр – серебряный призер Кубка России по пара пауэрлифтингу </a:t>
            </a:r>
          </a:p>
          <a:p>
            <a:r>
              <a:rPr lang="ru-RU" dirty="0"/>
              <a:t>6. Фролов Дмитрий – серебряный призер Кубка России по пара пауэрлифтингу</a:t>
            </a:r>
          </a:p>
          <a:p>
            <a:r>
              <a:rPr lang="ru-RU" dirty="0"/>
              <a:t>7. </a:t>
            </a:r>
            <a:r>
              <a:rPr lang="ru-RU" dirty="0" err="1"/>
              <a:t>Халотян</a:t>
            </a:r>
            <a:r>
              <a:rPr lang="ru-RU" dirty="0"/>
              <a:t> Аркадий – член сборной команды России, победитель Кубка России по велоспорту - шоссе</a:t>
            </a:r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07" y="1817620"/>
            <a:ext cx="6500117" cy="31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34" y="1817620"/>
            <a:ext cx="9400695" cy="46448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i="1" dirty="0" smtClean="0"/>
              <a:t>Спортивной </a:t>
            </a:r>
            <a:r>
              <a:rPr lang="ru-RU" i="1" dirty="0"/>
              <a:t>премией общественного признания "Вершина" по итогам </a:t>
            </a:r>
            <a:r>
              <a:rPr lang="ru-RU" i="1" dirty="0" smtClean="0"/>
              <a:t>2025 </a:t>
            </a:r>
            <a:r>
              <a:rPr lang="ru-RU" i="1" dirty="0"/>
              <a:t>года </a:t>
            </a:r>
            <a:r>
              <a:rPr lang="ru-RU" i="1" dirty="0" smtClean="0"/>
              <a:t>награждены: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/>
              <a:t>В номинации «Спортсмен года» (</a:t>
            </a:r>
            <a:r>
              <a:rPr lang="ru-RU" i="1" dirty="0" err="1"/>
              <a:t>непаралимпийские</a:t>
            </a:r>
            <a:r>
              <a:rPr lang="ru-RU" i="1" dirty="0"/>
              <a:t> виды):</a:t>
            </a:r>
          </a:p>
          <a:p>
            <a:r>
              <a:rPr lang="ru-RU" dirty="0"/>
              <a:t>1. </a:t>
            </a:r>
            <a:r>
              <a:rPr lang="ru-RU" dirty="0" err="1"/>
              <a:t>Курицкий</a:t>
            </a:r>
            <a:r>
              <a:rPr lang="ru-RU" dirty="0"/>
              <a:t> Александр – член сборной команды России, победитель Чемпионата России по фехтованию (шпага)</a:t>
            </a:r>
          </a:p>
          <a:p>
            <a:r>
              <a:rPr lang="ru-RU" dirty="0"/>
              <a:t>2. Гридин Константин – член сборной команды России, серебряный призер Чемпионата России по фехтованию (шпага</a:t>
            </a:r>
            <a:r>
              <a:rPr lang="ru-RU" dirty="0" smtClean="0"/>
              <a:t>)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/>
              <a:t>В номинации </a:t>
            </a:r>
            <a:r>
              <a:rPr lang="ru-RU" i="1" dirty="0" smtClean="0"/>
              <a:t>«Наши надежды»:</a:t>
            </a:r>
            <a:endParaRPr lang="ru-RU" i="1" dirty="0"/>
          </a:p>
          <a:p>
            <a:r>
              <a:rPr lang="ru-RU" dirty="0"/>
              <a:t>1. Ревенков Тимур Русланович – победитель Казанского марафона, серебряный призер XI международного полумарафона. Победитель ЦФО по пара пауэрлифтингу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/>
              <a:t>В номинации </a:t>
            </a:r>
            <a:r>
              <a:rPr lang="ru-RU" i="1" dirty="0" smtClean="0"/>
              <a:t>«Тренер года»:</a:t>
            </a:r>
            <a:endParaRPr lang="ru-RU" i="1" dirty="0"/>
          </a:p>
          <a:p>
            <a:r>
              <a:rPr lang="ru-RU" dirty="0"/>
              <a:t>1. Привалова Лариса Михайловна – тренер- преподаватель по легкой атлетике</a:t>
            </a:r>
          </a:p>
          <a:p>
            <a:r>
              <a:rPr lang="ru-RU" dirty="0"/>
              <a:t>2. </a:t>
            </a:r>
            <a:r>
              <a:rPr lang="ru-RU" dirty="0" err="1"/>
              <a:t>Разинькова</a:t>
            </a:r>
            <a:r>
              <a:rPr lang="ru-RU" dirty="0"/>
              <a:t> Анна Игоревна – тренер-преподаватель по легкой атлетике, велоспорту и пара пауэрлифтингу </a:t>
            </a:r>
          </a:p>
          <a:p>
            <a:endParaRPr lang="ru-RU" dirty="0"/>
          </a:p>
          <a:p>
            <a:endParaRPr lang="ru-RU" i="1" dirty="0" smtClean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</p:spTree>
    <p:extLst>
      <p:ext uri="{BB962C8B-B14F-4D97-AF65-F5344CB8AC3E}">
        <p14:creationId xmlns:p14="http://schemas.microsoft.com/office/powerpoint/2010/main" val="2973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0" t="-737"/>
          <a:stretch/>
        </p:blipFill>
        <p:spPr>
          <a:xfrm>
            <a:off x="6095999" y="1930399"/>
            <a:ext cx="5578842" cy="431514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7816" y="1817620"/>
            <a:ext cx="56781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+mj-lt"/>
              </a:rPr>
              <a:t>3 декабря </a:t>
            </a:r>
            <a:r>
              <a:rPr lang="ru-RU" sz="1400" i="1" dirty="0" smtClean="0">
                <a:latin typeface="+mj-lt"/>
              </a:rPr>
              <a:t>2025 года в </a:t>
            </a:r>
            <a:r>
              <a:rPr lang="ru-RU" sz="1400" i="1" dirty="0">
                <a:latin typeface="+mj-lt"/>
              </a:rPr>
              <a:t>Курском легкоатлетическом манеже прошел незабываемый областной Фестиваль адаптивных видов спорта «Время спортивных открытий</a:t>
            </a:r>
            <a:r>
              <a:rPr lang="ru-RU" sz="1400" i="1" dirty="0" smtClean="0">
                <a:latin typeface="+mj-lt"/>
              </a:rPr>
              <a:t>». Организатор – Курская РО ВОИ.</a:t>
            </a:r>
            <a:endParaRPr lang="ru-RU" sz="1400" i="1" dirty="0" smtClean="0">
              <a:latin typeface="+mj-lt"/>
            </a:endParaRPr>
          </a:p>
          <a:p>
            <a:endParaRPr lang="ru-RU" sz="1400" i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latin typeface="+mj-lt"/>
              </a:rPr>
              <a:t>Это событие объединило более 250 человек с ограниченными возможностями </a:t>
            </a:r>
            <a:r>
              <a:rPr lang="ru-RU" sz="1400" i="1" dirty="0" smtClean="0">
                <a:latin typeface="+mj-lt"/>
              </a:rPr>
              <a:t>здоровья, в том числе 50 детей с инвалидностью, </a:t>
            </a:r>
            <a:r>
              <a:rPr lang="ru-RU" sz="1400" i="1" dirty="0">
                <a:latin typeface="+mj-lt"/>
              </a:rPr>
              <a:t>и мы гордимся тем, что вместе с нашими друзьями смогли создать эту уникальную атмосферу! </a:t>
            </a:r>
            <a:endParaRPr lang="ru-RU" sz="1400" i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i="1" dirty="0" smtClean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latin typeface="+mj-lt"/>
              </a:rPr>
              <a:t>В этом году Фестиваль стал возможен благодаря гранту Губернатора Курской области и поддержке госпрограммы </a:t>
            </a:r>
            <a:endParaRPr lang="ru-RU" sz="1400" i="1" dirty="0" smtClean="0">
              <a:latin typeface="+mj-lt"/>
            </a:endParaRPr>
          </a:p>
          <a:p>
            <a:r>
              <a:rPr lang="ru-RU" sz="1400" i="1" dirty="0">
                <a:latin typeface="+mj-lt"/>
              </a:rPr>
              <a:t> </a:t>
            </a:r>
            <a:r>
              <a:rPr lang="ru-RU" sz="1400" i="1" dirty="0" smtClean="0">
                <a:latin typeface="+mj-lt"/>
              </a:rPr>
              <a:t>      «</a:t>
            </a:r>
            <a:r>
              <a:rPr lang="ru-RU" sz="1400" i="1" dirty="0">
                <a:latin typeface="+mj-lt"/>
              </a:rPr>
              <a:t>Спорт России».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i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latin typeface="+mj-lt"/>
              </a:rPr>
              <a:t>Фестиваль состоял из двух этапов: мастер-классы и занятия прошли в 33 муниципальных образованиях, а затем все участники собрались на главном мероприятии в областном центре!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i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i="1" dirty="0">
                <a:latin typeface="+mj-lt"/>
              </a:rPr>
              <a:t>Спортсмены проявили свои силы в различных дисциплинах: бег на 60 метров, настольные игры, пауэрлифтинг, </a:t>
            </a:r>
            <a:r>
              <a:rPr lang="ru-RU" sz="1400" i="1" dirty="0" err="1">
                <a:latin typeface="+mj-lt"/>
              </a:rPr>
              <a:t>бочча</a:t>
            </a:r>
            <a:r>
              <a:rPr lang="ru-RU" sz="1400" i="1" dirty="0">
                <a:latin typeface="+mj-lt"/>
              </a:rPr>
              <a:t>, шахматы и даже керлинг! </a:t>
            </a:r>
            <a:r>
              <a:rPr lang="ru-RU" sz="1400" i="1" dirty="0" smtClean="0">
                <a:latin typeface="+mj-lt"/>
              </a:rPr>
              <a:t> </a:t>
            </a:r>
            <a:r>
              <a:rPr lang="ru-RU" sz="1400" i="1" dirty="0">
                <a:latin typeface="+mj-lt"/>
              </a:rPr>
              <a:t>Каждый участник показал невероятные результаты и зарядил всех позитивом!</a:t>
            </a:r>
            <a:endParaRPr lang="ru-RU" sz="1400" i="1" dirty="0" smtClean="0">
              <a:latin typeface="+mj-lt"/>
            </a:endParaRPr>
          </a:p>
          <a:p>
            <a:endParaRPr lang="ru-RU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408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35" y="2156667"/>
            <a:ext cx="5232521" cy="3863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В 2025 году присвоены </a:t>
            </a:r>
            <a:r>
              <a:rPr lang="ru-RU" i="1" dirty="0" smtClean="0"/>
              <a:t>звания членам ВОИ:</a:t>
            </a: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«Мастер спорта» - 4 </a:t>
            </a:r>
            <a:r>
              <a:rPr lang="ru-RU" i="1" dirty="0"/>
              <a:t>человека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«Кандидат в мастера спорта» -  5 человек</a:t>
            </a: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«Первый спортивный разряд» - </a:t>
            </a:r>
          </a:p>
          <a:p>
            <a:pPr marL="0" indent="0">
              <a:buNone/>
            </a:pPr>
            <a:r>
              <a:rPr lang="ru-RU" i="1" dirty="0"/>
              <a:t> </a:t>
            </a:r>
            <a:r>
              <a:rPr lang="ru-RU" i="1" dirty="0" smtClean="0"/>
              <a:t>   8 человек</a:t>
            </a:r>
            <a:endParaRPr lang="ru-RU" i="1" dirty="0"/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endParaRPr lang="ru-RU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559" y="2156667"/>
            <a:ext cx="5505664" cy="38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6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Краткая информация об организации</a:t>
            </a:r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/>
              <a:t>Дата образования организации – 01 ноября 1991 года</a:t>
            </a:r>
          </a:p>
          <a:p>
            <a:r>
              <a:rPr lang="ru-RU" i="1" dirty="0" smtClean="0"/>
              <a:t>Количество </a:t>
            </a:r>
            <a:r>
              <a:rPr lang="ru-RU" i="1" dirty="0"/>
              <a:t>местных организаций – </a:t>
            </a:r>
            <a:r>
              <a:rPr lang="ru-RU" i="1" dirty="0" smtClean="0"/>
              <a:t>10</a:t>
            </a:r>
            <a:endParaRPr lang="ru-RU" i="1" dirty="0"/>
          </a:p>
          <a:p>
            <a:r>
              <a:rPr lang="ru-RU" i="1" dirty="0" smtClean="0"/>
              <a:t>Количество </a:t>
            </a:r>
            <a:r>
              <a:rPr lang="ru-RU" i="1" dirty="0"/>
              <a:t>первичных ячеек – </a:t>
            </a:r>
            <a:r>
              <a:rPr lang="ru-RU" i="1" dirty="0" smtClean="0"/>
              <a:t>288</a:t>
            </a:r>
          </a:p>
          <a:p>
            <a:r>
              <a:rPr lang="ru-RU" i="1" dirty="0" smtClean="0"/>
              <a:t>Количество </a:t>
            </a:r>
            <a:r>
              <a:rPr lang="ru-RU" i="1" dirty="0"/>
              <a:t>членов ВОИ – </a:t>
            </a:r>
            <a:r>
              <a:rPr lang="ru-RU" i="1" dirty="0" smtClean="0"/>
              <a:t>46 892 </a:t>
            </a:r>
            <a:r>
              <a:rPr lang="ru-RU" i="1" dirty="0" smtClean="0"/>
              <a:t>человек</a:t>
            </a:r>
            <a:endParaRPr lang="ru-RU" i="1" dirty="0"/>
          </a:p>
          <a:p>
            <a:r>
              <a:rPr lang="ru-RU" i="1" dirty="0"/>
              <a:t>Количество инвалидов в </a:t>
            </a:r>
            <a:r>
              <a:rPr lang="ru-RU" i="1" dirty="0" smtClean="0"/>
              <a:t>Курской области </a:t>
            </a:r>
          </a:p>
          <a:p>
            <a:pPr marL="0" indent="0">
              <a:buNone/>
            </a:pPr>
            <a:r>
              <a:rPr lang="ru-RU" i="1" dirty="0" smtClean="0"/>
              <a:t>на </a:t>
            </a:r>
            <a:r>
              <a:rPr lang="ru-RU" i="1" dirty="0"/>
              <a:t>31 декабря 2025 г</a:t>
            </a:r>
            <a:r>
              <a:rPr lang="ru-RU" i="1" dirty="0" smtClean="0"/>
              <a:t>. - 87 </a:t>
            </a:r>
            <a:r>
              <a:rPr lang="ru-RU" i="1" dirty="0"/>
              <a:t>989 инвалидов,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что </a:t>
            </a:r>
            <a:r>
              <a:rPr lang="ru-RU" i="1" dirty="0"/>
              <a:t>составляет 7,97% от </a:t>
            </a:r>
            <a:r>
              <a:rPr lang="ru-RU" i="1" dirty="0" smtClean="0"/>
              <a:t>всего </a:t>
            </a:r>
            <a:r>
              <a:rPr lang="ru-RU" i="1" dirty="0"/>
              <a:t>населения региона.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Из </a:t>
            </a:r>
            <a:r>
              <a:rPr lang="ru-RU" i="1" dirty="0"/>
              <a:t>них: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 smtClean="0"/>
              <a:t>инвалиды </a:t>
            </a:r>
            <a:r>
              <a:rPr lang="ru-RU" i="1" dirty="0"/>
              <a:t>I группы — 10 378 человек,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/>
              <a:t>инвалиды II группы — 37 647 человек,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/>
              <a:t>инвалиды III группы — 34 666 человек,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i="1" dirty="0"/>
              <a:t>дети-инвалиды — 4 858 человек</a:t>
            </a:r>
          </a:p>
          <a:p>
            <a:r>
              <a:rPr lang="ru-RU" i="1" dirty="0"/>
              <a:t>Председатель региональной организации ВОИ </a:t>
            </a:r>
          </a:p>
          <a:p>
            <a:pPr marL="0" indent="0">
              <a:buNone/>
            </a:pPr>
            <a:r>
              <a:rPr lang="ru-RU" i="1" dirty="0" err="1" smtClean="0"/>
              <a:t>Дюкарев</a:t>
            </a:r>
            <a:r>
              <a:rPr lang="ru-RU" i="1" dirty="0" smtClean="0"/>
              <a:t> Александр Борисович</a:t>
            </a:r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2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42" y="2797282"/>
            <a:ext cx="2813685" cy="3547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Содействие инвалидам в занятиях физической культурой, спортом и туризмом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19" y="1930399"/>
            <a:ext cx="4313471" cy="4174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 smtClean="0"/>
              <a:t>При </a:t>
            </a:r>
            <a:r>
              <a:rPr lang="ru-RU" i="1" dirty="0"/>
              <a:t>поддержке Курской областной организации </a:t>
            </a:r>
            <a:r>
              <a:rPr lang="ru-RU" i="1" dirty="0" smtClean="0"/>
              <a:t>ВОИ</a:t>
            </a:r>
          </a:p>
          <a:p>
            <a:pPr marL="0" indent="0">
              <a:buNone/>
            </a:pPr>
            <a:r>
              <a:rPr lang="ru-RU" i="1" dirty="0" smtClean="0"/>
              <a:t>20 </a:t>
            </a:r>
            <a:r>
              <a:rPr lang="ru-RU" i="1" dirty="0"/>
              <a:t>человек с ПОДА регулярно занимаются спортом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в </a:t>
            </a:r>
            <a:r>
              <a:rPr lang="ru-RU" i="1" dirty="0"/>
              <a:t>АНО «Спортивный Клуб «Кимберлит» </a:t>
            </a: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под </a:t>
            </a:r>
            <a:r>
              <a:rPr lang="ru-RU" i="1" dirty="0"/>
              <a:t>руководством </a:t>
            </a:r>
            <a:endParaRPr lang="ru-RU" i="1" dirty="0" smtClean="0"/>
          </a:p>
          <a:p>
            <a:pPr marL="0" indent="0">
              <a:buNone/>
            </a:pPr>
            <a:r>
              <a:rPr lang="ru-RU" b="1" i="1" dirty="0" err="1" smtClean="0"/>
              <a:t>Разиньковой</a:t>
            </a:r>
            <a:r>
              <a:rPr lang="ru-RU" b="1" i="1" dirty="0" smtClean="0"/>
              <a:t> </a:t>
            </a:r>
            <a:r>
              <a:rPr lang="ru-RU" b="1" i="1" dirty="0"/>
              <a:t>Анны </a:t>
            </a:r>
            <a:r>
              <a:rPr lang="ru-RU" b="1" i="1" dirty="0" smtClean="0"/>
              <a:t>Игоревны </a:t>
            </a:r>
            <a:endParaRPr lang="ru-RU" b="1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6146" name="Picture 2" descr="https://sun9-14.userapi.com/s/v1/ig2/PcswnkanMW670QofPN7fJHUcUHjrj71dODby7va3scOqjbEzoSchebxtf-FaNesWNYLFGymPT3ni1OEMfeZ9YGyS.jpg?quality=95&amp;as=32x15,48x23,72x34,108x51,160x76,240x114,360x170,480x227,540x255,640x303,720x341,1080x511,1280x606,1440x681,1600x757&amp;from=bu&amp;u=6yNzhENKQOsJFY8PNXUMF6WehpHZ9KAropCWSFM6Sgw&amp;cs=807x3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3" t="-1" r="20016" b="-1580"/>
          <a:stretch/>
        </p:blipFill>
        <p:spPr bwMode="auto">
          <a:xfrm>
            <a:off x="5481637" y="1817620"/>
            <a:ext cx="6168174" cy="41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7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75317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Социокультурная реабилитация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934949" y="7061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710121"/>
            <a:ext cx="4370799" cy="1606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700" i="1" dirty="0"/>
              <a:t>С 1 апреля по 10 июня </a:t>
            </a:r>
            <a:r>
              <a:rPr lang="ru-RU" sz="1700" i="1" dirty="0" smtClean="0"/>
              <a:t>2025 </a:t>
            </a:r>
            <a:r>
              <a:rPr lang="ru-RU" sz="1700" i="1" dirty="0"/>
              <a:t>года в Курской </a:t>
            </a:r>
            <a:r>
              <a:rPr lang="ru-RU" sz="1700" i="1" dirty="0" smtClean="0"/>
              <a:t>РО ВОИ прошел</a:t>
            </a:r>
            <a:r>
              <a:rPr lang="ru-RU" sz="1700" i="1" dirty="0"/>
              <a:t> Межрегиональный </a:t>
            </a:r>
            <a:r>
              <a:rPr lang="ru-RU" sz="1700" i="1" dirty="0" smtClean="0"/>
              <a:t>онлайн-конкурс декоративно-прикладного </a:t>
            </a:r>
            <a:r>
              <a:rPr lang="ru-RU" sz="1700" i="1" dirty="0"/>
              <a:t>творчества среди людей с ограничениями здоровья </a:t>
            </a:r>
            <a:r>
              <a:rPr lang="ru-RU" sz="1700" b="1" i="1" dirty="0"/>
              <a:t>«ВОИ - территория мастеров - </a:t>
            </a:r>
            <a:r>
              <a:rPr lang="ru-RU" sz="1700" b="1" i="1" dirty="0" smtClean="0"/>
              <a:t>2025».</a:t>
            </a:r>
          </a:p>
          <a:p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71334" y="4069776"/>
            <a:ext cx="43091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+mj-lt"/>
              </a:rPr>
              <a:t>Ставший ежегодным, конкурс </a:t>
            </a:r>
            <a:r>
              <a:rPr lang="ru-RU" sz="1600" i="1" dirty="0" smtClean="0">
                <a:latin typeface="+mj-lt"/>
              </a:rPr>
              <a:t>помог </a:t>
            </a:r>
            <a:r>
              <a:rPr lang="ru-RU" sz="1600" i="1" dirty="0" smtClean="0">
                <a:latin typeface="+mj-lt"/>
              </a:rPr>
              <a:t>189 людям </a:t>
            </a:r>
            <a:r>
              <a:rPr lang="ru-RU" sz="1600" i="1" dirty="0">
                <a:latin typeface="+mj-lt"/>
              </a:rPr>
              <a:t>с инвалидностью в развитии творческих способностей, </a:t>
            </a:r>
            <a:r>
              <a:rPr lang="ru-RU" sz="1600" i="1" dirty="0" smtClean="0">
                <a:latin typeface="+mj-lt"/>
              </a:rPr>
              <a:t>способствовал </a:t>
            </a:r>
            <a:r>
              <a:rPr lang="ru-RU" sz="1600" i="1" dirty="0">
                <a:latin typeface="+mj-lt"/>
              </a:rPr>
              <a:t>социальной интеграции участников. Мероприятие </a:t>
            </a:r>
            <a:r>
              <a:rPr lang="ru-RU" sz="1600" i="1" dirty="0" smtClean="0">
                <a:latin typeface="+mj-lt"/>
              </a:rPr>
              <a:t>было направлено </a:t>
            </a:r>
            <a:r>
              <a:rPr lang="ru-RU" sz="1600" i="1" dirty="0">
                <a:latin typeface="+mj-lt"/>
              </a:rPr>
              <a:t>на выявление и поддержку талантливых авторов среди инвалидов, отбор лучших работ для возможного последующего участия в областных и всероссийских фестивалях творчества.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34" y="1423017"/>
            <a:ext cx="4309108" cy="242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5" y="3316254"/>
            <a:ext cx="4259494" cy="31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775317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Социокультурная реабилитация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7863" y="3724375"/>
            <a:ext cx="2817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Обоянское</a:t>
            </a:r>
            <a:r>
              <a:rPr lang="ru-RU" dirty="0" smtClean="0"/>
              <a:t> отделение ВОИ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3075" y="6308183"/>
            <a:ext cx="2428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Курская районная ВОИ</a:t>
            </a:r>
            <a:endParaRPr lang="ru-RU" dirty="0"/>
          </a:p>
        </p:txBody>
      </p:sp>
      <p:pic>
        <p:nvPicPr>
          <p:cNvPr id="3074" name="Picture 2" descr="https://sun9-74.userapi.com/impg/StkcPFkRwTP7k6jjctrPSU5KWhojYNa1C__xxA/KLyoHV8Qw6o.jpg?size=1280x871&amp;quality=96&amp;sign=adf89d914ea05c0bd92779b8fc81d11e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3" y="1537502"/>
            <a:ext cx="3213774" cy="218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621173" y="6308183"/>
            <a:ext cx="268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Рыльское</a:t>
            </a:r>
            <a:r>
              <a:rPr lang="ru-RU" dirty="0" smtClean="0"/>
              <a:t> отделение ВОИ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23320" y="6124928"/>
            <a:ext cx="370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Сеймское</a:t>
            </a:r>
            <a:r>
              <a:rPr lang="ru-RU" dirty="0" smtClean="0"/>
              <a:t> окружное общество ВОИ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38225" y="1595967"/>
            <a:ext cx="3395662" cy="45275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r="15551" b="180"/>
          <a:stretch/>
        </p:blipFill>
        <p:spPr>
          <a:xfrm>
            <a:off x="4223320" y="3677008"/>
            <a:ext cx="3412736" cy="226906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201400" y="1490442"/>
            <a:ext cx="36069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При </a:t>
            </a:r>
            <a:r>
              <a:rPr lang="ru-RU" i="1" dirty="0"/>
              <a:t>поддержке </a:t>
            </a:r>
            <a:r>
              <a:rPr lang="ru-RU" i="1" dirty="0" smtClean="0"/>
              <a:t>местных </a:t>
            </a:r>
            <a:r>
              <a:rPr lang="ru-RU" i="1" dirty="0"/>
              <a:t>организаций </a:t>
            </a:r>
            <a:r>
              <a:rPr lang="ru-RU" i="1" dirty="0" smtClean="0"/>
              <a:t>ВОИ для людей с инвалидностью организована работа 18 творческих мастерских (клубов) , </a:t>
            </a:r>
            <a:r>
              <a:rPr lang="ru-RU" i="1" dirty="0"/>
              <a:t>в которых регулярно занимаются </a:t>
            </a:r>
            <a:r>
              <a:rPr lang="ru-RU" i="1" dirty="0" smtClean="0"/>
              <a:t>более 2 тыс. людей </a:t>
            </a:r>
            <a:r>
              <a:rPr lang="ru-RU" i="1" dirty="0"/>
              <a:t>с инвалидностью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7902" r="459"/>
          <a:stretch/>
        </p:blipFill>
        <p:spPr>
          <a:xfrm>
            <a:off x="531165" y="4093708"/>
            <a:ext cx="3186628" cy="230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88" y="460337"/>
            <a:ext cx="847566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Реализованные Проекты с привлечением стороннего финансирования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9525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77372" y="5382807"/>
            <a:ext cx="4657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«Православный туризм для людей с ОВЗ» </a:t>
            </a:r>
            <a:r>
              <a:rPr lang="ru-RU" dirty="0" smtClean="0"/>
              <a:t> - </a:t>
            </a:r>
          </a:p>
          <a:p>
            <a:r>
              <a:rPr lang="ru-RU" dirty="0" smtClean="0"/>
              <a:t>проект Курчатовского отделения ВОИ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3440" y="5381956"/>
            <a:ext cx="4752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</a:t>
            </a:r>
            <a:r>
              <a:rPr lang="ru-RU" dirty="0" err="1" smtClean="0"/>
              <a:t>Железногорского</a:t>
            </a:r>
            <a:r>
              <a:rPr lang="ru-RU" dirty="0" smtClean="0"/>
              <a:t> отделения ВОИ </a:t>
            </a:r>
          </a:p>
          <a:p>
            <a:r>
              <a:rPr lang="ru-RU" b="1" dirty="0" smtClean="0"/>
              <a:t>«Вместе! Со </a:t>
            </a:r>
            <a:r>
              <a:rPr lang="ru-RU" b="1" dirty="0" err="1" smtClean="0"/>
              <a:t>спортом_Адаптация</a:t>
            </a:r>
            <a:r>
              <a:rPr lang="ru-RU" b="1" dirty="0" smtClean="0"/>
              <a:t>»</a:t>
            </a:r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641" y="1708115"/>
            <a:ext cx="4448999" cy="333674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" y="1708115"/>
            <a:ext cx="4468573" cy="3365395"/>
          </a:xfrm>
        </p:spPr>
      </p:pic>
    </p:spTree>
    <p:extLst>
      <p:ext uri="{BB962C8B-B14F-4D97-AF65-F5344CB8AC3E}">
        <p14:creationId xmlns:p14="http://schemas.microsoft.com/office/powerpoint/2010/main" val="15750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88" y="460337"/>
            <a:ext cx="847566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Реализованные Проекты с привлечением стороннего финансирования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9525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01520" y="4828809"/>
            <a:ext cx="54178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«РАЦИОНАЛЬНАЯ ПСИХОТЕРАПИЯ» </a:t>
            </a:r>
            <a:r>
              <a:rPr lang="ru-RU" sz="1600" dirty="0" smtClean="0"/>
              <a:t> </a:t>
            </a:r>
            <a:r>
              <a:rPr lang="ru-RU" sz="1600" dirty="0" smtClean="0"/>
              <a:t>- </a:t>
            </a:r>
          </a:p>
          <a:p>
            <a:r>
              <a:rPr lang="ru-RU" sz="1600" dirty="0" smtClean="0"/>
              <a:t>проект </a:t>
            </a:r>
            <a:r>
              <a:rPr lang="ru-RU" sz="1600" dirty="0" smtClean="0"/>
              <a:t>Курской районной ВОИ при поддержке Фонда президентских грантов.</a:t>
            </a:r>
          </a:p>
          <a:p>
            <a:r>
              <a:rPr lang="ru-RU" sz="1600" dirty="0" smtClean="0"/>
              <a:t>Цель - создать </a:t>
            </a:r>
            <a:r>
              <a:rPr lang="ru-RU" sz="1600" dirty="0"/>
              <a:t>условия для психосоциальной адаптации людям с инвалидностью и людям, находящимся в статусе вынужденных переселенцев, проживающих в ПВР Курской области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3440" y="4828809"/>
            <a:ext cx="42888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Проект </a:t>
            </a:r>
            <a:r>
              <a:rPr lang="ru-RU" sz="1600" dirty="0" err="1" smtClean="0"/>
              <a:t>Железногорского</a:t>
            </a:r>
            <a:r>
              <a:rPr lang="ru-RU" sz="1600" dirty="0" smtClean="0"/>
              <a:t> отделения ВОИ </a:t>
            </a:r>
          </a:p>
          <a:p>
            <a:r>
              <a:rPr lang="ru-RU" sz="1600" dirty="0" smtClean="0"/>
              <a:t>«</a:t>
            </a:r>
            <a:r>
              <a:rPr lang="ru-RU" sz="1600" b="1" dirty="0" err="1"/>
              <a:t>сВОИ</a:t>
            </a:r>
            <a:r>
              <a:rPr lang="ru-RU" sz="1600" b="1" dirty="0"/>
              <a:t> </a:t>
            </a:r>
            <a:r>
              <a:rPr lang="ru-RU" sz="1600" b="1" dirty="0" err="1" smtClean="0"/>
              <a:t>ЗОЖигай</a:t>
            </a:r>
            <a:r>
              <a:rPr lang="ru-RU" sz="1600" dirty="0" smtClean="0"/>
              <a:t>» при поддержке </a:t>
            </a:r>
            <a:r>
              <a:rPr lang="ru-RU" sz="1600" dirty="0" err="1" smtClean="0"/>
              <a:t>Металлоинвеста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Цель - обучить </a:t>
            </a:r>
            <a:r>
              <a:rPr lang="ru-RU" sz="1600" dirty="0"/>
              <a:t>основам здорового питания и правильного образа жизни не менее 30 </a:t>
            </a:r>
            <a:r>
              <a:rPr lang="ru-RU" sz="1600" dirty="0" err="1"/>
              <a:t>людеи</a:t>
            </a:r>
            <a:r>
              <a:rPr lang="ru-RU" sz="1600" dirty="0"/>
              <a:t>̆ с инвалидностью и ОВЗ, проживающих на территории города Железногорска.</a:t>
            </a:r>
            <a:endParaRPr lang="ru-RU" sz="1600" dirty="0"/>
          </a:p>
        </p:txBody>
      </p:sp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781137"/>
            <a:ext cx="4288865" cy="2761143"/>
          </a:xfr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19" y="1781137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88" y="460337"/>
            <a:ext cx="847566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Реализованные Проекты с привлечением стороннего финансирования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9525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84313" y="1781137"/>
            <a:ext cx="530219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Курской городской организации ВОИ </a:t>
            </a:r>
            <a:r>
              <a:rPr lang="ru-RU" b="1" dirty="0" smtClean="0"/>
              <a:t>«СВОИ в отпуске» </a:t>
            </a:r>
            <a:r>
              <a:rPr lang="ru-RU" dirty="0" smtClean="0"/>
              <a:t>- инклюзивный туризм для людей с ОВЗ реализован при финансовой Центрального правления ВОИ.</a:t>
            </a:r>
          </a:p>
          <a:p>
            <a:r>
              <a:rPr lang="ru-RU" dirty="0"/>
              <a:t>Этот инклюзивный туризм для людей с ограниченными возможностями здоровья стал возможен благодаря финансовой поддержке Центрального правления ВОИ </a:t>
            </a:r>
            <a:r>
              <a:rPr lang="ru-RU" dirty="0" smtClean="0"/>
              <a:t>- проект </a:t>
            </a:r>
            <a:r>
              <a:rPr lang="ru-RU" dirty="0"/>
              <a:t>был отмечен поощрительной премией Центрального правления ВОИ в размере 80 000 рублей</a:t>
            </a:r>
            <a:r>
              <a:rPr lang="ru-RU" dirty="0" smtClean="0"/>
              <a:t>!</a:t>
            </a:r>
          </a:p>
          <a:p>
            <a:r>
              <a:rPr lang="ru-RU" dirty="0"/>
              <a:t>На эти средства мы приобрели складные стулья-трости, которые помогут людям с нарушениями опорно-двигательного аппарата чередовать ходьбу с отдыхом во время экскурсий. </a:t>
            </a:r>
          </a:p>
          <a:p>
            <a:endParaRPr lang="ru-RU" i="1" dirty="0"/>
          </a:p>
          <a:p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" y="1874153"/>
            <a:ext cx="4944563" cy="37084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3396" y="5582575"/>
            <a:ext cx="5068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Мы погрузились в удивительный мир истории нашего города, узнав о его древнем православии и страницах Великой Отечественной войны, благодаря увлекательному рассказу нашего замечательного экскурсовода Татьяны Викторовны Потехиной.</a:t>
            </a:r>
          </a:p>
        </p:txBody>
      </p:sp>
    </p:spTree>
    <p:extLst>
      <p:ext uri="{BB962C8B-B14F-4D97-AF65-F5344CB8AC3E}">
        <p14:creationId xmlns:p14="http://schemas.microsoft.com/office/powerpoint/2010/main" val="14158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88" y="460337"/>
            <a:ext cx="8475662" cy="13208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Реализованные Проекты с привлечением стороннего финансирования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9525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26686" y="1894153"/>
            <a:ext cx="53021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 Курской </a:t>
            </a:r>
            <a:r>
              <a:rPr lang="ru-RU" dirty="0" smtClean="0"/>
              <a:t>РО ВОИ </a:t>
            </a:r>
            <a:r>
              <a:rPr lang="ru-RU" b="1" dirty="0" smtClean="0"/>
              <a:t>«</a:t>
            </a:r>
            <a:r>
              <a:rPr lang="ru-RU" b="1" dirty="0"/>
              <a:t>Региональный онлайн - фестиваля среди людей с инвалидностью и их семей «ВОИ – территория семейных традиций и ценностей</a:t>
            </a:r>
            <a:r>
              <a:rPr lang="ru-RU" b="1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при поддержке Министерства социального обеспечения, материнства и детства Курской области.</a:t>
            </a:r>
            <a:endParaRPr lang="ru-RU" dirty="0" smtClean="0"/>
          </a:p>
          <a:p>
            <a:r>
              <a:rPr lang="ru-RU" dirty="0" smtClean="0"/>
              <a:t>Цель - содействие </a:t>
            </a:r>
            <a:r>
              <a:rPr lang="ru-RU" dirty="0"/>
              <a:t>инвалидам в развитии творческих способностей, занятиях физической культурой, спортом и </a:t>
            </a:r>
            <a:r>
              <a:rPr lang="ru-RU" dirty="0" smtClean="0"/>
              <a:t>туризмом.</a:t>
            </a:r>
          </a:p>
          <a:p>
            <a:r>
              <a:rPr lang="ru-RU" dirty="0"/>
              <a:t>На конкурс были присланы работы от 39 </a:t>
            </a:r>
            <a:r>
              <a:rPr lang="ru-RU" dirty="0" smtClean="0"/>
              <a:t>семей, </a:t>
            </a:r>
            <a:r>
              <a:rPr lang="ru-RU" dirty="0"/>
              <a:t>в которых хотя бы один член семьи имеет инвалидность и состоят на учёте в организациях ВОИ. Возраст участников – от 7 лет </a:t>
            </a:r>
            <a:r>
              <a:rPr lang="ru-RU" dirty="0" smtClean="0"/>
              <a:t>(участвовали и опекуны, бабушки </a:t>
            </a:r>
            <a:r>
              <a:rPr lang="ru-RU" dirty="0"/>
              <a:t>и </a:t>
            </a:r>
            <a:r>
              <a:rPr lang="ru-RU" dirty="0" smtClean="0"/>
              <a:t>дедушки </a:t>
            </a:r>
            <a:r>
              <a:rPr lang="ru-RU" dirty="0"/>
              <a:t>с внуками). </a:t>
            </a:r>
          </a:p>
          <a:p>
            <a:endParaRPr lang="ru-RU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1" y="1894153"/>
            <a:ext cx="3298004" cy="32980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328881" y="5389814"/>
            <a:ext cx="35754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Участники команд Конкурса, занявшие 1, 2, 3 место в каждой номинации получают Грамоту победителя и приз</a:t>
            </a:r>
          </a:p>
        </p:txBody>
      </p:sp>
    </p:spTree>
    <p:extLst>
      <p:ext uri="{BB962C8B-B14F-4D97-AF65-F5344CB8AC3E}">
        <p14:creationId xmlns:p14="http://schemas.microsoft.com/office/powerpoint/2010/main" val="28848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22" y="377764"/>
            <a:ext cx="6690603" cy="129022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Информирование общества о положении инвалидов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47" y="1850865"/>
            <a:ext cx="9680179" cy="4684689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900" i="1" dirty="0" smtClean="0"/>
              <a:t>В 2025 году было </a:t>
            </a:r>
            <a:r>
              <a:rPr lang="ru-RU" sz="2900" i="1" dirty="0"/>
              <a:t>опубликовано 27 репортажей с упоминанием региональной организации и местных </a:t>
            </a:r>
            <a:r>
              <a:rPr lang="ru-RU" sz="2900" i="1" dirty="0" smtClean="0"/>
              <a:t>отделений:</a:t>
            </a:r>
          </a:p>
          <a:p>
            <a:pPr marL="0" indent="0">
              <a:buNone/>
            </a:pPr>
            <a:r>
              <a:rPr lang="ru-RU" sz="2900" i="1" dirty="0"/>
              <a:t>Областной телеканал «СЕЙМ», «ТВК Курчатов», газеты «Друг для друга», «Курские известия», «Курчатовское время», радио «Курс» и др. в 2025 году освещали следующие основные мероприятия: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Приоритетные направления в области трудоустройства граждан с </a:t>
            </a:r>
            <a:r>
              <a:rPr lang="ru-RU" sz="2900" i="1" dirty="0" smtClean="0"/>
              <a:t>инвалидностью </a:t>
            </a:r>
            <a:r>
              <a:rPr lang="ru-RU" sz="2900" i="1" dirty="0" smtClean="0">
                <a:hlinkClick r:id="rId2"/>
              </a:rPr>
              <a:t>https</a:t>
            </a:r>
            <a:r>
              <a:rPr lang="ru-RU" sz="2900" i="1" dirty="0">
                <a:hlinkClick r:id="rId2"/>
              </a:rPr>
              <a:t>://kursk.ru/news/416989-prioritetnye-napravleniya-v-oblasti-trudoustroystva-grazhdan-s-invalidnostyu/?</a:t>
            </a:r>
            <a:r>
              <a:rPr lang="ru-RU" sz="2900" i="1" dirty="0" smtClean="0">
                <a:hlinkClick r:id="rId2"/>
              </a:rPr>
              <a:t>utm_source=yandex.ru&amp;utm_medium=organic&amp;utm_campaign=yandex.ru&amp;utm_referrer=yandex.ru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«Кубок Защитников Отечества» среди ветеранов СВО по зимним видам </a:t>
            </a:r>
            <a:r>
              <a:rPr lang="ru-RU" sz="2900" i="1" dirty="0" smtClean="0"/>
              <a:t>спорта </a:t>
            </a:r>
            <a:r>
              <a:rPr lang="ru-RU" sz="2900" i="1" dirty="0" smtClean="0">
                <a:hlinkClick r:id="rId3"/>
              </a:rPr>
              <a:t>https</a:t>
            </a:r>
            <a:r>
              <a:rPr lang="ru-RU" sz="2900" i="1" dirty="0">
                <a:hlinkClick r:id="rId3"/>
              </a:rPr>
              <a:t>://minsport46.ru/кубок-защитников-отечества-среди-в</a:t>
            </a:r>
            <a:r>
              <a:rPr lang="ru-RU" sz="2900" i="1" dirty="0" smtClean="0">
                <a:hlinkClick r:id="rId3"/>
              </a:rPr>
              <a:t>/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Всероссийских соревнований по фехтованию на колясках среди лиц с поражением опорно-двигательного аппарата </a:t>
            </a:r>
            <a:r>
              <a:rPr lang="ru-RU" sz="2900" i="1" dirty="0" smtClean="0">
                <a:hlinkClick r:id="rId4"/>
              </a:rPr>
              <a:t>https</a:t>
            </a:r>
            <a:r>
              <a:rPr lang="ru-RU" sz="2900" i="1" dirty="0">
                <a:hlinkClick r:id="rId4"/>
              </a:rPr>
              <a:t>://minsport46.ru/всероссийских-соревнований-по-фехто</a:t>
            </a:r>
            <a:r>
              <a:rPr lang="ru-RU" sz="2900" i="1" dirty="0" smtClean="0">
                <a:hlinkClick r:id="rId4"/>
              </a:rPr>
              <a:t>/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Фестиваль Всероссийского физкультурно-спортивного комплекса «Готов к труду и обороне» (ГТО) среди лиц с ограниченными возможностями здоровья (особой категории граждан) Курской области и 2 этап Кубка защитников Отечества (выполнение нормативов ГТО</a:t>
            </a:r>
            <a:r>
              <a:rPr lang="ru-RU" sz="2900" i="1" dirty="0" smtClean="0"/>
              <a:t>) </a:t>
            </a:r>
            <a:r>
              <a:rPr lang="ru-RU" sz="2900" i="1" dirty="0" smtClean="0">
                <a:hlinkClick r:id="rId5"/>
              </a:rPr>
              <a:t>https</a:t>
            </a:r>
            <a:r>
              <a:rPr lang="ru-RU" sz="2900" i="1" dirty="0">
                <a:hlinkClick r:id="rId5"/>
              </a:rPr>
              <a:t>://minsport46.ru/фестиваль-всероссийского-физкульту-2</a:t>
            </a:r>
            <a:r>
              <a:rPr lang="ru-RU" sz="2900" i="1" dirty="0" smtClean="0">
                <a:hlinkClick r:id="rId5"/>
              </a:rPr>
              <a:t>/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Какие проекты воплотят в Железногорске победители </a:t>
            </a:r>
            <a:r>
              <a:rPr lang="ru-RU" sz="2900" i="1" dirty="0" err="1"/>
              <a:t>грантового</a:t>
            </a:r>
            <a:r>
              <a:rPr lang="ru-RU" sz="2900" i="1" dirty="0"/>
              <a:t> конкурса </a:t>
            </a:r>
            <a:r>
              <a:rPr lang="ru-RU" sz="2900" i="1" dirty="0" err="1"/>
              <a:t>Металлоинвеста</a:t>
            </a:r>
            <a:r>
              <a:rPr lang="ru-RU" sz="2900" i="1" dirty="0"/>
              <a:t> «Вместе! С моим городом</a:t>
            </a:r>
            <a:r>
              <a:rPr lang="ru-RU" sz="2900" i="1" dirty="0" smtClean="0"/>
              <a:t>» </a:t>
            </a:r>
            <a:r>
              <a:rPr lang="ru-RU" sz="2900" i="1" dirty="0" smtClean="0">
                <a:hlinkClick r:id="rId6"/>
              </a:rPr>
              <a:t>https</a:t>
            </a:r>
            <a:r>
              <a:rPr lang="ru-RU" sz="2900" i="1" dirty="0">
                <a:hlinkClick r:id="rId6"/>
              </a:rPr>
              <a:t>://zhel.city/news/society/50362/?</a:t>
            </a:r>
            <a:r>
              <a:rPr lang="ru-RU" sz="2900" i="1" dirty="0" smtClean="0">
                <a:hlinkClick r:id="rId6"/>
              </a:rPr>
              <a:t>sphrase_id=26209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30 инициатив </a:t>
            </a:r>
            <a:r>
              <a:rPr lang="ru-RU" sz="2900" i="1" dirty="0" err="1"/>
              <a:t>железногорцев</a:t>
            </a:r>
            <a:r>
              <a:rPr lang="ru-RU" sz="2900" i="1" dirty="0"/>
              <a:t> вышли в полуфинал </a:t>
            </a:r>
            <a:r>
              <a:rPr lang="ru-RU" sz="2900" i="1" dirty="0" err="1"/>
              <a:t>грантового</a:t>
            </a:r>
            <a:r>
              <a:rPr lang="ru-RU" sz="2900" i="1" dirty="0"/>
              <a:t> конкурса «Вместе! С моим городом</a:t>
            </a:r>
            <a:r>
              <a:rPr lang="ru-RU" sz="2900" i="1" dirty="0" smtClean="0"/>
              <a:t>» </a:t>
            </a:r>
            <a:r>
              <a:rPr lang="ru-RU" sz="2900" i="1" dirty="0" smtClean="0">
                <a:hlinkClick r:id="rId7"/>
              </a:rPr>
              <a:t>https</a:t>
            </a:r>
            <a:r>
              <a:rPr lang="ru-RU" sz="2900" i="1" dirty="0">
                <a:hlinkClick r:id="rId7"/>
              </a:rPr>
              <a:t>://zhel.city/news/society/50176/?</a:t>
            </a:r>
            <a:r>
              <a:rPr lang="ru-RU" sz="2900" i="1" dirty="0" smtClean="0">
                <a:hlinkClick r:id="rId7"/>
              </a:rPr>
              <a:t>sphrase_id=26209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2900" i="1" dirty="0"/>
              <a:t>О чём говорили на встрече общественников с руководителями города и </a:t>
            </a:r>
            <a:r>
              <a:rPr lang="ru-RU" sz="2900" i="1" dirty="0" smtClean="0"/>
              <a:t>комбината </a:t>
            </a:r>
            <a:r>
              <a:rPr lang="ru-RU" sz="2900" i="1" dirty="0" smtClean="0">
                <a:hlinkClick r:id="rId8"/>
              </a:rPr>
              <a:t>https</a:t>
            </a:r>
            <a:r>
              <a:rPr lang="ru-RU" sz="2900" i="1" dirty="0">
                <a:hlinkClick r:id="rId8"/>
              </a:rPr>
              <a:t>://zhel.city/news/society/49905/?</a:t>
            </a:r>
            <a:r>
              <a:rPr lang="ru-RU" sz="2900" i="1" dirty="0" smtClean="0">
                <a:hlinkClick r:id="rId8"/>
              </a:rPr>
              <a:t>sphrase_id=26209</a:t>
            </a:r>
            <a:r>
              <a:rPr lang="ru-RU" sz="2900" i="1" dirty="0" smtClean="0"/>
              <a:t> </a:t>
            </a:r>
            <a:endParaRPr lang="ru-RU" sz="2900" i="1" dirty="0"/>
          </a:p>
          <a:p>
            <a:pPr marL="0" indent="0">
              <a:buNone/>
            </a:pP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</a:t>
            </a:r>
            <a:r>
              <a:rPr lang="ru-RU" i="1" dirty="0" smtClean="0"/>
              <a:t>РО ВОИ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07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22" y="377764"/>
            <a:ext cx="6690603" cy="129022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Информирование общества о положении инвалидов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1" y="1773863"/>
            <a:ext cx="9680179" cy="4684689"/>
          </a:xfrm>
        </p:spPr>
        <p:txBody>
          <a:bodyPr>
            <a:normAutofit fontScale="3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В Железногорске прошёл «Форт </a:t>
            </a:r>
            <a:r>
              <a:rPr lang="ru-RU" sz="4800" i="1" dirty="0" err="1"/>
              <a:t>Боярд</a:t>
            </a:r>
            <a:r>
              <a:rPr lang="ru-RU" sz="4800" i="1" dirty="0" smtClean="0"/>
              <a:t>» </a:t>
            </a:r>
            <a:r>
              <a:rPr lang="ru-RU" sz="4800" i="1" dirty="0" smtClean="0">
                <a:hlinkClick r:id="rId2"/>
              </a:rPr>
              <a:t>https</a:t>
            </a:r>
            <a:r>
              <a:rPr lang="ru-RU" sz="4800" i="1" dirty="0">
                <a:hlinkClick r:id="rId2"/>
              </a:rPr>
              <a:t>://zhel.city/news/society/49265/?</a:t>
            </a:r>
            <a:r>
              <a:rPr lang="ru-RU" sz="4800" i="1" dirty="0" smtClean="0">
                <a:hlinkClick r:id="rId2"/>
              </a:rPr>
              <a:t>sphrase_id=26209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«Без границ». Выпуск 26 марта 2025. Героиня программы </a:t>
            </a:r>
            <a:r>
              <a:rPr lang="ru-RU" sz="4800" i="1" dirty="0" err="1"/>
              <a:t>Саваровская</a:t>
            </a:r>
            <a:r>
              <a:rPr lang="ru-RU" sz="4800" i="1" dirty="0"/>
              <a:t> Лилия Владимировна – Председатель МОО «</a:t>
            </a:r>
            <a:r>
              <a:rPr lang="ru-RU" sz="4800" i="1" dirty="0" err="1"/>
              <a:t>Сеймское</a:t>
            </a:r>
            <a:r>
              <a:rPr lang="ru-RU" sz="4800" i="1" dirty="0"/>
              <a:t> окружное отделение г. Курска КОО ООО ВОИ</a:t>
            </a:r>
            <a:r>
              <a:rPr lang="ru-RU" sz="4800" i="1" dirty="0" smtClean="0"/>
              <a:t>» </a:t>
            </a:r>
            <a:r>
              <a:rPr lang="ru-RU" sz="4800" i="1" dirty="0" smtClean="0">
                <a:hlinkClick r:id="rId3"/>
              </a:rPr>
              <a:t>https</a:t>
            </a:r>
            <a:r>
              <a:rPr lang="ru-RU" sz="4800" i="1" dirty="0">
                <a:hlinkClick r:id="rId3"/>
              </a:rPr>
              <a:t>://</a:t>
            </a:r>
            <a:r>
              <a:rPr lang="ru-RU" sz="4800" i="1" dirty="0" smtClean="0">
                <a:hlinkClick r:id="rId3"/>
              </a:rPr>
              <a:t>seyminfo.ru/bez-granicz-vypusk-26-marta-2025.html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В Курске подвели итоги конкурса декоративно-прикладного творчества «ВОИ – территория мастеров</a:t>
            </a:r>
            <a:r>
              <a:rPr lang="ru-RU" sz="4800" i="1" dirty="0" smtClean="0"/>
              <a:t>» </a:t>
            </a:r>
            <a:r>
              <a:rPr lang="ru-RU" sz="4800" i="1" dirty="0" smtClean="0">
                <a:hlinkClick r:id="rId4"/>
              </a:rPr>
              <a:t>https</a:t>
            </a:r>
            <a:r>
              <a:rPr lang="ru-RU" sz="4800" i="1" dirty="0">
                <a:hlinkClick r:id="rId4"/>
              </a:rPr>
              <a:t>://</a:t>
            </a:r>
            <a:r>
              <a:rPr lang="ru-RU" sz="4800" i="1" dirty="0" smtClean="0">
                <a:hlinkClick r:id="rId4"/>
              </a:rPr>
              <a:t>myseldon.com/ru/news/index/330714980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Куряне выиграли награды чемпионата и первенства РФ по пара </a:t>
            </a:r>
            <a:r>
              <a:rPr lang="ru-RU" sz="4800" i="1" dirty="0" smtClean="0"/>
              <a:t>пауэрлифтингу </a:t>
            </a:r>
            <a:r>
              <a:rPr lang="ru-RU" sz="4800" i="1" dirty="0" smtClean="0">
                <a:hlinkClick r:id="rId5"/>
              </a:rPr>
              <a:t>https</a:t>
            </a:r>
            <a:r>
              <a:rPr lang="ru-RU" sz="4800" i="1" dirty="0">
                <a:hlinkClick r:id="rId5"/>
              </a:rPr>
              <a:t>://</a:t>
            </a:r>
            <a:r>
              <a:rPr lang="ru-RU" sz="4800" i="1" dirty="0" smtClean="0">
                <a:hlinkClick r:id="rId5"/>
              </a:rPr>
              <a:t>chr.aif.ru/kursk/events/kuryane-vyigrali-nagrady-chempionata-i-pervenstva-rf-po-para-pauerliftingu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Александр </a:t>
            </a:r>
            <a:r>
              <a:rPr lang="ru-RU" sz="4800" i="1" dirty="0" err="1"/>
              <a:t>Хинштейн</a:t>
            </a:r>
            <a:r>
              <a:rPr lang="ru-RU" sz="4800" i="1" dirty="0"/>
              <a:t> встретился с главами федераций, развивающих базовые для региона виды спорта</a:t>
            </a:r>
          </a:p>
          <a:p>
            <a:pPr marL="0" indent="0">
              <a:buNone/>
            </a:pPr>
            <a:r>
              <a:rPr lang="ru-RU" sz="4800" i="1" dirty="0">
                <a:hlinkClick r:id="rId6"/>
              </a:rPr>
              <a:t>https://</a:t>
            </a:r>
            <a:r>
              <a:rPr lang="ru-RU" sz="4800" i="1" dirty="0" smtClean="0">
                <a:hlinkClick r:id="rId6"/>
              </a:rPr>
              <a:t>seyminfo.ru/aleksandr-hinshtejn-vstretilsya-s-glavami-federaczij-razvivayushhih-bazovye-dlya-regiona-vidy-sporta.html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 err="1"/>
              <a:t>сВОИ</a:t>
            </a:r>
            <a:r>
              <a:rPr lang="ru-RU" sz="4800" i="1" dirty="0"/>
              <a:t> </a:t>
            </a:r>
            <a:r>
              <a:rPr lang="ru-RU" sz="4800" i="1" dirty="0" err="1" smtClean="0"/>
              <a:t>ЗОЖигай</a:t>
            </a:r>
            <a:r>
              <a:rPr lang="ru-RU" sz="4800" i="1" dirty="0" smtClean="0"/>
              <a:t> </a:t>
            </a:r>
            <a:r>
              <a:rPr lang="ru-RU" sz="4800" i="1" dirty="0" smtClean="0">
                <a:hlinkClick r:id="rId7"/>
              </a:rPr>
              <a:t>https</a:t>
            </a:r>
            <a:r>
              <a:rPr lang="ru-RU" sz="4800" i="1" dirty="0">
                <a:hlinkClick r:id="rId7"/>
              </a:rPr>
              <a:t>://vmeste.city/completed-projects/svoi-zozhigai</a:t>
            </a:r>
            <a:r>
              <a:rPr lang="ru-RU" sz="4800" i="1" dirty="0" smtClean="0">
                <a:hlinkClick r:id="rId7"/>
              </a:rPr>
              <a:t>/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ПРИЗЕР КУБКА </a:t>
            </a:r>
            <a:r>
              <a:rPr lang="ru-RU" sz="4800" i="1" dirty="0" smtClean="0"/>
              <a:t>РОССИИ </a:t>
            </a:r>
            <a:r>
              <a:rPr lang="ru-RU" sz="4800" i="1" dirty="0" smtClean="0">
                <a:hlinkClick r:id="rId8"/>
              </a:rPr>
              <a:t>https</a:t>
            </a:r>
            <a:r>
              <a:rPr lang="ru-RU" sz="4800" i="1" dirty="0">
                <a:hlinkClick r:id="rId8"/>
              </a:rPr>
              <a:t>://csp46.ru/prizer-kubka-rossii</a:t>
            </a:r>
            <a:r>
              <a:rPr lang="ru-RU" sz="4800" i="1" dirty="0" smtClean="0">
                <a:hlinkClick r:id="rId8"/>
              </a:rPr>
              <a:t>/</a:t>
            </a:r>
            <a:endParaRPr lang="ru-RU" sz="4800" i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 smtClean="0"/>
              <a:t>ЧЕМПИОНЫ </a:t>
            </a:r>
            <a:r>
              <a:rPr lang="ru-RU" sz="4800" i="1" dirty="0"/>
              <a:t>РОССИИ. Сборная Курской области в Чебоксарах завоевала 6 медалей чемпионата России по легкой атлетике среди лиц с поражением опорно-двигательного </a:t>
            </a:r>
            <a:r>
              <a:rPr lang="ru-RU" sz="4800" i="1" dirty="0" smtClean="0"/>
              <a:t>аппарата </a:t>
            </a:r>
            <a:r>
              <a:rPr lang="ru-RU" sz="4800" i="1" dirty="0" smtClean="0">
                <a:hlinkClick r:id="rId9"/>
              </a:rPr>
              <a:t>https</a:t>
            </a:r>
            <a:r>
              <a:rPr lang="ru-RU" sz="4800" i="1" dirty="0">
                <a:hlinkClick r:id="rId9"/>
              </a:rPr>
              <a:t>://</a:t>
            </a:r>
            <a:r>
              <a:rPr lang="ru-RU" sz="4800" i="1" dirty="0" smtClean="0">
                <a:hlinkClick r:id="rId9"/>
              </a:rPr>
              <a:t>news-kursk.ru/sport/2025/07/14/66100.html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4800" i="1" dirty="0"/>
              <a:t>Сильные </a:t>
            </a:r>
            <a:r>
              <a:rPr lang="ru-RU" sz="4800" i="1" dirty="0" smtClean="0"/>
              <a:t>духом </a:t>
            </a:r>
            <a:r>
              <a:rPr lang="ru-RU" sz="4800" i="1" dirty="0" smtClean="0">
                <a:hlinkClick r:id="rId10"/>
              </a:rPr>
              <a:t>https</a:t>
            </a:r>
            <a:r>
              <a:rPr lang="ru-RU" sz="4800" i="1" dirty="0">
                <a:hlinkClick r:id="rId10"/>
              </a:rPr>
              <a:t>://</a:t>
            </a:r>
            <a:r>
              <a:rPr lang="ru-RU" sz="4800" i="1" dirty="0" smtClean="0">
                <a:hlinkClick r:id="rId10"/>
              </a:rPr>
              <a:t>smotrim.ru/video/3002235</a:t>
            </a:r>
            <a:r>
              <a:rPr lang="ru-RU" sz="4800" i="1" dirty="0" smtClean="0"/>
              <a:t> </a:t>
            </a:r>
            <a:endParaRPr lang="ru-RU" sz="4800" i="1" dirty="0"/>
          </a:p>
          <a:p>
            <a:pPr marL="0" indent="0">
              <a:buNone/>
            </a:pPr>
            <a:r>
              <a:rPr lang="ru-RU" sz="4800" i="1" dirty="0"/>
              <a:t> </a:t>
            </a:r>
          </a:p>
          <a:p>
            <a:pPr marL="0" indent="0">
              <a:buNone/>
            </a:pPr>
            <a:r>
              <a:rPr lang="ru-RU" i="1" dirty="0"/>
              <a:t> </a:t>
            </a:r>
          </a:p>
          <a:p>
            <a:pPr marL="0" indent="0">
              <a:buNone/>
            </a:pP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</a:t>
            </a:r>
            <a:r>
              <a:rPr lang="ru-RU" i="1" dirty="0" smtClean="0"/>
              <a:t>РО ВОИ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2332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922" y="377764"/>
            <a:ext cx="6690603" cy="1290221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Информирование общества о положении инвалидов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42" y="1845784"/>
            <a:ext cx="9435655" cy="41646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В Курске в рамках Всероссийского проекта «Прошагай город» стартовала туристическая акция «Прошагай Курск»</a:t>
            </a:r>
          </a:p>
          <a:p>
            <a:pPr marL="0" indent="0">
              <a:buNone/>
            </a:pPr>
            <a:r>
              <a:rPr lang="ru-RU" sz="5600" i="1" dirty="0">
                <a:hlinkClick r:id="rId2"/>
              </a:rPr>
              <a:t>https://kursk.ru/news/423928-v-kurske-v-ramkakh-vserossiyskogo-proekta-proshagay-gorod-startovala-turisticheskaya-aktsiya-proshag/?</a:t>
            </a:r>
            <a:r>
              <a:rPr lang="ru-RU" sz="5600" i="1" dirty="0" smtClean="0">
                <a:hlinkClick r:id="rId2"/>
              </a:rPr>
              <a:t>utm_source=yandex.ru&amp;utm_medium=organic&amp;utm_campaign=yandex.ru&amp;utm_referrer=yandex.ru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«Без границ». Выпуск 20 августа 2025 - героини программы Ольга Шахова и Валентина </a:t>
            </a:r>
            <a:r>
              <a:rPr lang="ru-RU" sz="5600" i="1" dirty="0" err="1"/>
              <a:t>Москалёва</a:t>
            </a:r>
            <a:r>
              <a:rPr lang="ru-RU" sz="5600" i="1" dirty="0" smtClean="0"/>
              <a:t>. </a:t>
            </a:r>
            <a:r>
              <a:rPr lang="ru-RU" sz="5600" i="1" dirty="0" smtClean="0">
                <a:hlinkClick r:id="rId3"/>
              </a:rPr>
              <a:t>https</a:t>
            </a:r>
            <a:r>
              <a:rPr lang="ru-RU" sz="5600" i="1" dirty="0">
                <a:hlinkClick r:id="rId3"/>
              </a:rPr>
              <a:t>://</a:t>
            </a:r>
            <a:r>
              <a:rPr lang="ru-RU" sz="5600" i="1" dirty="0" smtClean="0">
                <a:hlinkClick r:id="rId3"/>
              </a:rPr>
              <a:t>seyminfo.ru/bez-granicz-vypusk-20-avgusta-2025.html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Спорт объединяет </a:t>
            </a:r>
            <a:r>
              <a:rPr lang="ru-RU" sz="5600" i="1" dirty="0" smtClean="0"/>
              <a:t>Курск </a:t>
            </a:r>
            <a:r>
              <a:rPr lang="ru-RU" sz="5600" i="1" dirty="0" smtClean="0">
                <a:hlinkClick r:id="rId4"/>
              </a:rPr>
              <a:t>https</a:t>
            </a:r>
            <a:r>
              <a:rPr lang="ru-RU" sz="5600" i="1" dirty="0">
                <a:hlinkClick r:id="rId4"/>
              </a:rPr>
              <a:t>://</a:t>
            </a:r>
            <a:r>
              <a:rPr lang="ru-RU" sz="5600" i="1" dirty="0" smtClean="0">
                <a:hlinkClick r:id="rId4"/>
              </a:rPr>
              <a:t>сельская-новь.рф/novosti-rayona/12276-sport-obedinyaet-kursk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В Избирательной комиссии Курской области прошло заседание рабочей группы по реализации избирательных прав граждан с </a:t>
            </a:r>
            <a:r>
              <a:rPr lang="ru-RU" sz="5600" i="1" dirty="0" smtClean="0"/>
              <a:t>инвалидностью  </a:t>
            </a:r>
            <a:r>
              <a:rPr lang="ru-RU" sz="5600" i="1" dirty="0" smtClean="0">
                <a:hlinkClick r:id="rId5"/>
              </a:rPr>
              <a:t>http</a:t>
            </a:r>
            <a:r>
              <a:rPr lang="ru-RU" sz="5600" i="1" dirty="0">
                <a:hlinkClick r:id="rId5"/>
              </a:rPr>
              <a:t>://</a:t>
            </a:r>
            <a:r>
              <a:rPr lang="ru-RU" sz="5600" i="1" dirty="0" smtClean="0">
                <a:hlinkClick r:id="rId5"/>
              </a:rPr>
              <a:t>www.kursk.izbirkom.ru/news/26331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В Курске прошёл форум для семей, в которых воспитываются дети с инвалидностью и </a:t>
            </a:r>
            <a:r>
              <a:rPr lang="ru-RU" sz="5600" i="1" dirty="0" smtClean="0"/>
              <a:t>ОВЗ </a:t>
            </a:r>
            <a:r>
              <a:rPr lang="ru-RU" sz="5600" i="1" dirty="0" smtClean="0">
                <a:hlinkClick r:id="rId6"/>
              </a:rPr>
              <a:t>https</a:t>
            </a:r>
            <a:r>
              <a:rPr lang="ru-RU" sz="5600" i="1" dirty="0">
                <a:hlinkClick r:id="rId6"/>
              </a:rPr>
              <a:t>://</a:t>
            </a:r>
            <a:r>
              <a:rPr lang="ru-RU" sz="5600" i="1" dirty="0" smtClean="0">
                <a:hlinkClick r:id="rId6"/>
              </a:rPr>
              <a:t>seyminfo.ru/v-kurske-proshyol-forum-dlya-semej-v-kotoryh-vospityvayutsya-deti-s-invalidnostyu-i-ovz.html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Курские </a:t>
            </a:r>
            <a:r>
              <a:rPr lang="ru-RU" sz="5600" i="1" dirty="0" err="1"/>
              <a:t>параспортсмены</a:t>
            </a:r>
            <a:r>
              <a:rPr lang="ru-RU" sz="5600" i="1" dirty="0"/>
              <a:t> ярко завершили легкоатлетический </a:t>
            </a:r>
            <a:r>
              <a:rPr lang="ru-RU" sz="5600" i="1" dirty="0" smtClean="0"/>
              <a:t>сезон </a:t>
            </a:r>
            <a:r>
              <a:rPr lang="ru-RU" sz="5600" i="1" dirty="0" smtClean="0">
                <a:hlinkClick r:id="rId7"/>
              </a:rPr>
              <a:t>https</a:t>
            </a:r>
            <a:r>
              <a:rPr lang="ru-RU" sz="5600" i="1" dirty="0">
                <a:hlinkClick r:id="rId7"/>
              </a:rPr>
              <a:t>://</a:t>
            </a:r>
            <a:r>
              <a:rPr lang="ru-RU" sz="5600" i="1" dirty="0" smtClean="0">
                <a:hlinkClick r:id="rId7"/>
              </a:rPr>
              <a:t>smotrim.ru/video/2881256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Курянин Тимур Ревенков завоевал серебро на международном полумарафоне в </a:t>
            </a:r>
            <a:r>
              <a:rPr lang="ru-RU" sz="5600" i="1" dirty="0" smtClean="0"/>
              <a:t>Сочи  </a:t>
            </a:r>
            <a:r>
              <a:rPr lang="ru-RU" sz="5600" i="1" dirty="0" smtClean="0">
                <a:hlinkClick r:id="rId8"/>
              </a:rPr>
              <a:t>https</a:t>
            </a:r>
            <a:r>
              <a:rPr lang="ru-RU" sz="5600" i="1" dirty="0">
                <a:hlinkClick r:id="rId8"/>
              </a:rPr>
              <a:t>://kpravda.ru/2025/10/09/kuryanin-timur-revenkov-zavoeval-serebro-na-mezhdunarodnom-polumarafone-v-sochi</a:t>
            </a:r>
            <a:r>
              <a:rPr lang="ru-RU" sz="5600" i="1" dirty="0" smtClean="0">
                <a:hlinkClick r:id="rId8"/>
              </a:rPr>
              <a:t>/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«Без границ». Выпуск 26 ноября 2025 - героини программы Марина Воробьёва</a:t>
            </a:r>
            <a:r>
              <a:rPr lang="ru-RU" sz="5600" i="1" dirty="0" smtClean="0"/>
              <a:t>. </a:t>
            </a:r>
            <a:r>
              <a:rPr lang="ru-RU" sz="5600" i="1" dirty="0" smtClean="0">
                <a:hlinkClick r:id="rId9"/>
              </a:rPr>
              <a:t>https</a:t>
            </a:r>
            <a:r>
              <a:rPr lang="ru-RU" sz="5600" i="1" dirty="0">
                <a:hlinkClick r:id="rId9"/>
              </a:rPr>
              <a:t>://</a:t>
            </a:r>
            <a:r>
              <a:rPr lang="ru-RU" sz="5600" i="1" dirty="0" smtClean="0">
                <a:hlinkClick r:id="rId9"/>
              </a:rPr>
              <a:t>seyminfo.ru/bez-granicz-vypusk-26-noyabrya-2025.html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В ЖЕЛЕЗНОГОРСКОМ КРАЕВЕДЧЕСКОМ МУЗЕЕ ОТКРЫЛАСЬ ВЫСТАВКА "ПАРАЛЛЕЛЬНЫЕ </a:t>
            </a:r>
            <a:r>
              <a:rPr lang="ru-RU" sz="5600" i="1" dirty="0" smtClean="0"/>
              <a:t>МИРЫ« </a:t>
            </a:r>
            <a:r>
              <a:rPr lang="ru-RU" sz="5600" i="1" dirty="0" smtClean="0">
                <a:hlinkClick r:id="rId10"/>
              </a:rPr>
              <a:t>https</a:t>
            </a:r>
            <a:r>
              <a:rPr lang="ru-RU" sz="5600" i="1" dirty="0">
                <a:hlinkClick r:id="rId10"/>
              </a:rPr>
              <a:t>://rutube.ru/video/a24e7ca52208f3fd60c6bd07f55a1bc0</a:t>
            </a:r>
            <a:r>
              <a:rPr lang="ru-RU" sz="5600" i="1" dirty="0" smtClean="0">
                <a:hlinkClick r:id="rId10"/>
              </a:rPr>
              <a:t>/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/>
              <a:t>В Курске состоялся фестиваль адаптивных видов </a:t>
            </a:r>
            <a:r>
              <a:rPr lang="ru-RU" sz="5600" i="1" dirty="0" smtClean="0"/>
              <a:t>спорта </a:t>
            </a:r>
            <a:r>
              <a:rPr lang="ru-RU" sz="5600" i="1" dirty="0" smtClean="0">
                <a:hlinkClick r:id="rId11"/>
              </a:rPr>
              <a:t>https</a:t>
            </a:r>
            <a:r>
              <a:rPr lang="ru-RU" sz="5600" i="1" dirty="0">
                <a:hlinkClick r:id="rId11"/>
              </a:rPr>
              <a:t>://</a:t>
            </a:r>
            <a:r>
              <a:rPr lang="ru-RU" sz="5600" i="1" dirty="0" smtClean="0">
                <a:hlinkClick r:id="rId11"/>
              </a:rPr>
              <a:t>46tv.ru/odnoj-strokoj/v-kurske/231225-v-kurske-sostojalsja-festival-adaptivnyh-vidov-sporta.html</a:t>
            </a:r>
            <a:r>
              <a:rPr lang="ru-RU" sz="5600" i="1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5600" i="1" dirty="0" smtClean="0"/>
              <a:t>Курские </a:t>
            </a:r>
            <a:r>
              <a:rPr lang="ru-RU" sz="5600" i="1" dirty="0"/>
              <a:t>новостройки проверили на доступность </a:t>
            </a:r>
            <a:r>
              <a:rPr lang="ru-RU" sz="5600" i="1" dirty="0" smtClean="0"/>
              <a:t>среды </a:t>
            </a:r>
            <a:r>
              <a:rPr lang="ru-RU" sz="5600" i="1" dirty="0" smtClean="0">
                <a:hlinkClick r:id="rId12"/>
              </a:rPr>
              <a:t>https</a:t>
            </a:r>
            <a:r>
              <a:rPr lang="ru-RU" sz="5600" i="1" dirty="0">
                <a:hlinkClick r:id="rId12"/>
              </a:rPr>
              <a:t>://</a:t>
            </a:r>
            <a:r>
              <a:rPr lang="ru-RU" sz="5600" i="1" dirty="0" smtClean="0">
                <a:hlinkClick r:id="rId12"/>
              </a:rPr>
              <a:t>seyminfo.ru/kurskie-novostrojki-proverili-na-dostupnost-sredy.html</a:t>
            </a:r>
            <a:r>
              <a:rPr lang="ru-RU" sz="5600" i="1" dirty="0" smtClean="0"/>
              <a:t> </a:t>
            </a:r>
            <a:endParaRPr lang="ru-RU" sz="5600" i="1" dirty="0"/>
          </a:p>
          <a:p>
            <a:pPr marL="0" indent="0">
              <a:buNone/>
            </a:pPr>
            <a:r>
              <a:rPr lang="ru-RU" i="1" dirty="0"/>
              <a:t> </a:t>
            </a:r>
          </a:p>
          <a:p>
            <a:pPr marL="0" indent="0">
              <a:buNone/>
            </a:pP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</a:t>
            </a:r>
            <a:r>
              <a:rPr lang="ru-RU" i="1" dirty="0" smtClean="0"/>
              <a:t>РО ВОИ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7133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/>
              <a:t>Функциональные </a:t>
            </a:r>
            <a:r>
              <a:rPr lang="ru-RU" sz="3200" i="1" dirty="0" smtClean="0"/>
              <a:t>подразделения</a:t>
            </a:r>
            <a:endParaRPr lang="ru-RU" sz="3200" i="1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3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902" y="1327646"/>
            <a:ext cx="7205319" cy="50951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0518" y="1668015"/>
            <a:ext cx="30590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latin typeface="+mj-lt"/>
              </a:rPr>
              <a:t>Местные организации ВОИ сотрудничают с администрациями муниципальных образований Курской области, организуя культурные и спортивные мероприятия для инвалидов</a:t>
            </a:r>
            <a:r>
              <a:rPr lang="ru-RU" i="1" dirty="0" smtClean="0">
                <a:latin typeface="+mj-lt"/>
              </a:rPr>
              <a:t>.</a:t>
            </a:r>
          </a:p>
          <a:p>
            <a:endParaRPr lang="ru-RU" i="1" dirty="0">
              <a:latin typeface="+mj-lt"/>
            </a:endParaRPr>
          </a:p>
          <a:p>
            <a:r>
              <a:rPr lang="ru-RU" i="1" dirty="0" smtClean="0">
                <a:latin typeface="+mj-lt"/>
              </a:rPr>
              <a:t>Администрация оказывает </a:t>
            </a:r>
            <a:r>
              <a:rPr lang="ru-RU" i="1" dirty="0">
                <a:latin typeface="+mj-lt"/>
              </a:rPr>
              <a:t>поддержку, предоставляя бесплатный транспорт для экскурсий и посещений культурных учреждений.</a:t>
            </a:r>
          </a:p>
        </p:txBody>
      </p:sp>
    </p:spTree>
    <p:extLst>
      <p:ext uri="{BB962C8B-B14F-4D97-AF65-F5344CB8AC3E}">
        <p14:creationId xmlns:p14="http://schemas.microsoft.com/office/powerpoint/2010/main" val="251068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22" y="684279"/>
            <a:ext cx="9042355" cy="113334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Достижения организации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19" y="1930399"/>
            <a:ext cx="4313471" cy="354572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900" b="1" i="1" dirty="0"/>
              <a:t>Наши герои спорта!</a:t>
            </a:r>
          </a:p>
          <a:p>
            <a:pPr marL="0" indent="0">
              <a:buNone/>
            </a:pPr>
            <a:endParaRPr lang="ru-RU" sz="2900" i="1" dirty="0"/>
          </a:p>
          <a:p>
            <a:pPr marL="0" indent="0">
              <a:buNone/>
            </a:pPr>
            <a:r>
              <a:rPr lang="ru-RU" sz="2900" i="1" dirty="0" smtClean="0"/>
              <a:t>Курская РО ВОИ вновь доказала, что у </a:t>
            </a:r>
            <a:r>
              <a:rPr lang="ru-RU" sz="2900" i="1" dirty="0"/>
              <a:t>нас растут и работают настоящие звёзды!</a:t>
            </a:r>
          </a:p>
          <a:p>
            <a:pPr marL="0" indent="0">
              <a:buNone/>
            </a:pPr>
            <a:r>
              <a:rPr lang="ru-RU" sz="2900" i="1" dirty="0"/>
              <a:t>Во время рабочего визита в Курск министр спорта России Михаил Дегтярев и </a:t>
            </a:r>
            <a:r>
              <a:rPr lang="ru-RU" sz="2900" i="1" dirty="0" smtClean="0"/>
              <a:t>на тот момент </a:t>
            </a:r>
            <a:r>
              <a:rPr lang="ru-RU" sz="2900" i="1" dirty="0" err="1" smtClean="0"/>
              <a:t>врио</a:t>
            </a:r>
            <a:r>
              <a:rPr lang="ru-RU" sz="2900" i="1" dirty="0" smtClean="0"/>
              <a:t> </a:t>
            </a:r>
            <a:r>
              <a:rPr lang="ru-RU" sz="2900" i="1" dirty="0"/>
              <a:t>губернатора Курской области Александр </a:t>
            </a:r>
            <a:r>
              <a:rPr lang="ru-RU" sz="2900" i="1" dirty="0" err="1"/>
              <a:t>Хинштейн</a:t>
            </a:r>
            <a:r>
              <a:rPr lang="ru-RU" sz="2900" i="1" dirty="0"/>
              <a:t> вручили награды лучшим из лучших</a:t>
            </a:r>
            <a:r>
              <a:rPr lang="ru-RU" sz="2900" i="1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900" i="1" dirty="0" smtClean="0"/>
              <a:t> </a:t>
            </a:r>
            <a:r>
              <a:rPr lang="ru-RU" sz="2900" b="1" i="1" dirty="0"/>
              <a:t>Анна Игоревна </a:t>
            </a:r>
            <a:r>
              <a:rPr lang="ru-RU" sz="2900" b="1" i="1" dirty="0" err="1"/>
              <a:t>Разинькова</a:t>
            </a:r>
            <a:r>
              <a:rPr lang="ru-RU" sz="2900" i="1" dirty="0"/>
              <a:t>, тренер-преподаватель спортивной школы «Атлет», получила благодарность министра спорта за огромный вклад в развитие отрасли.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900" b="1" i="1" dirty="0" smtClean="0"/>
              <a:t>Андрей </a:t>
            </a:r>
            <a:r>
              <a:rPr lang="ru-RU" sz="2900" b="1" i="1" dirty="0" err="1"/>
              <a:t>Садкевич</a:t>
            </a:r>
            <a:r>
              <a:rPr lang="ru-RU" sz="2900" i="1" dirty="0"/>
              <a:t>, воспитанник отделения «Адаптивная физическая культура», стал обладателем золотого знака отличия комплекса ГТО!</a:t>
            </a:r>
          </a:p>
          <a:p>
            <a:pPr marL="0" indent="0">
              <a:buNone/>
            </a:pPr>
            <a:r>
              <a:rPr lang="ru-RU" sz="2900" i="1" dirty="0" smtClean="0"/>
              <a:t>Их </a:t>
            </a:r>
            <a:r>
              <a:rPr lang="ru-RU" sz="2900" i="1" dirty="0"/>
              <a:t>успехи — это гордость для </a:t>
            </a:r>
            <a:r>
              <a:rPr lang="ru-RU" sz="2900" i="1" dirty="0" smtClean="0"/>
              <a:t>всей </a:t>
            </a:r>
            <a:r>
              <a:rPr lang="ru-RU" sz="2900" i="1" dirty="0"/>
              <a:t>К</a:t>
            </a:r>
            <a:r>
              <a:rPr lang="ru-RU" sz="2900" i="1" dirty="0" smtClean="0"/>
              <a:t>урской области</a:t>
            </a:r>
            <a:r>
              <a:rPr lang="ru-RU" i="1" dirty="0" smtClean="0"/>
              <a:t>!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69" y="1930399"/>
            <a:ext cx="4324990" cy="2791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089" y="2578814"/>
            <a:ext cx="2870343" cy="38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13" y="571500"/>
            <a:ext cx="8596312" cy="73342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Благодарность нашим партнёрам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10121"/>
            <a:ext cx="6086582" cy="452704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/>
              <a:t>Специальная благодарность нашим </a:t>
            </a:r>
            <a:r>
              <a:rPr lang="ru-RU" dirty="0" smtClean="0"/>
              <a:t>партнерам, которые </a:t>
            </a:r>
            <a:r>
              <a:rPr lang="ru-RU" dirty="0"/>
              <a:t>вложили свои силы и душу в </a:t>
            </a:r>
            <a:r>
              <a:rPr lang="ru-RU" dirty="0" smtClean="0"/>
              <a:t>организацию фестиваля «Время спортивных открытий»:</a:t>
            </a:r>
            <a:endParaRPr lang="ru-RU" dirty="0"/>
          </a:p>
          <a:p>
            <a:r>
              <a:rPr lang="ru-RU" u="sng" dirty="0" smtClean="0">
                <a:hlinkClick r:id="rId2"/>
              </a:rPr>
              <a:t>Беседину </a:t>
            </a:r>
            <a:r>
              <a:rPr lang="ru-RU" u="sng" dirty="0">
                <a:hlinkClick r:id="rId2"/>
              </a:rPr>
              <a:t>Владимиру Григорьевичу</a:t>
            </a:r>
            <a:r>
              <a:rPr lang="ru-RU" dirty="0"/>
              <a:t>, директору </a:t>
            </a:r>
            <a:r>
              <a:rPr lang="ru-RU" u="sng" dirty="0">
                <a:hlinkClick r:id="rId3"/>
              </a:rPr>
              <a:t>ОБУ ДО "СШОР им. Н.Я. Яковлева"</a:t>
            </a:r>
            <a:r>
              <a:rPr lang="ru-RU" dirty="0"/>
              <a:t>, который стал настоящим героем фестиваля! Ваше чуткое отношение и труд не остались незамеченными!</a:t>
            </a:r>
          </a:p>
          <a:p>
            <a:r>
              <a:rPr lang="ru-RU" dirty="0" smtClean="0"/>
              <a:t>Минаеву </a:t>
            </a:r>
            <a:r>
              <a:rPr lang="ru-RU" dirty="0"/>
              <a:t>Андрею Владимировичу, </a:t>
            </a:r>
            <a:r>
              <a:rPr lang="ru-RU" dirty="0" err="1"/>
              <a:t>зав.комплексом</a:t>
            </a:r>
            <a:r>
              <a:rPr lang="ru-RU" dirty="0"/>
              <a:t> </a:t>
            </a:r>
            <a:r>
              <a:rPr lang="ru-RU" u="sng" dirty="0">
                <a:hlinkClick r:id="rId3"/>
              </a:rPr>
              <a:t>ОБУ ДО "СШОР им. Н.Я. Яковлева"</a:t>
            </a:r>
            <a:r>
              <a:rPr lang="ru-RU" dirty="0"/>
              <a:t>, за создание пространства, где каждый смог проявить свои таланты!</a:t>
            </a:r>
          </a:p>
          <a:p>
            <a:r>
              <a:rPr lang="ru-RU" u="sng" dirty="0" smtClean="0">
                <a:hlinkClick r:id="rId4"/>
              </a:rPr>
              <a:t>Беспалову </a:t>
            </a:r>
            <a:r>
              <a:rPr lang="ru-RU" u="sng" dirty="0">
                <a:hlinkClick r:id="rId4"/>
              </a:rPr>
              <a:t>Дмитрию Викторовичу, председателю ССК КГУ «Гепард»</a:t>
            </a:r>
            <a:r>
              <a:rPr lang="ru-RU" dirty="0"/>
              <a:t>, за вдохновляющее лидерство и поддержку волонтеров!</a:t>
            </a:r>
          </a:p>
          <a:p>
            <a:r>
              <a:rPr lang="ru-RU" u="sng" dirty="0" smtClean="0">
                <a:hlinkClick r:id="rId5"/>
              </a:rPr>
              <a:t>Морозовой </a:t>
            </a:r>
            <a:r>
              <a:rPr lang="ru-RU" u="sng" dirty="0">
                <a:hlinkClick r:id="rId5"/>
              </a:rPr>
              <a:t>Ольге Ивановне, директору ОБПОУ «Курский государственный политехнический колледж»</a:t>
            </a:r>
            <a:r>
              <a:rPr lang="ru-RU" dirty="0"/>
              <a:t>, за высокие стандарты в воспитании волонтеров, которые сделали наш фестиваль незабываемым!</a:t>
            </a:r>
          </a:p>
          <a:p>
            <a:r>
              <a:rPr lang="ru-RU" u="sng" dirty="0" smtClean="0">
                <a:hlinkClick r:id="rId6"/>
              </a:rPr>
              <a:t>Индивидуальному </a:t>
            </a:r>
            <a:r>
              <a:rPr lang="ru-RU" u="sng" dirty="0">
                <a:hlinkClick r:id="rId6"/>
              </a:rPr>
              <a:t>предпринимателю </a:t>
            </a:r>
            <a:r>
              <a:rPr lang="ru-RU" u="sng" dirty="0" err="1">
                <a:hlinkClick r:id="rId6"/>
              </a:rPr>
              <a:t>Чекулаеву</a:t>
            </a:r>
            <a:r>
              <a:rPr lang="ru-RU" u="sng" dirty="0">
                <a:hlinkClick r:id="rId6"/>
              </a:rPr>
              <a:t> Даниилу Александровичу </a:t>
            </a:r>
            <a:r>
              <a:rPr lang="ru-RU" dirty="0"/>
              <a:t>и Татарченко Владимиру Петровичу (ООО "ТД УСПЕХ-М") за помощь, благодаря которой участники смогли доехать до фестиваля и почувствовать свою значимость!</a:t>
            </a:r>
          </a:p>
          <a:p>
            <a:r>
              <a:rPr lang="ru-RU" u="sng" dirty="0" smtClean="0">
                <a:hlinkClick r:id="rId7"/>
              </a:rPr>
              <a:t>Жигаловой </a:t>
            </a:r>
            <a:r>
              <a:rPr lang="ru-RU" u="sng" dirty="0">
                <a:hlinkClick r:id="rId7"/>
              </a:rPr>
              <a:t>Наталье Юрьевне</a:t>
            </a:r>
            <a:r>
              <a:rPr lang="ru-RU" dirty="0"/>
              <a:t>, министру физической культуры и спорта Курской области, за поддержку, которая сделала фестиваль праздником единства и силы духа!</a:t>
            </a:r>
          </a:p>
          <a:p>
            <a:r>
              <a:rPr lang="ru-RU" u="sng" dirty="0" smtClean="0">
                <a:hlinkClick r:id="rId8"/>
              </a:rPr>
              <a:t>Трубачеву </a:t>
            </a:r>
            <a:r>
              <a:rPr lang="ru-RU" u="sng" dirty="0">
                <a:hlinkClick r:id="rId8"/>
              </a:rPr>
              <a:t>Игорю Николаевичу, директору АУ КО "УОПСМ"</a:t>
            </a:r>
            <a:r>
              <a:rPr lang="ru-RU" dirty="0"/>
              <a:t>, за профессионализм и помощь в организации важного мероприятия!</a:t>
            </a:r>
          </a:p>
          <a:p>
            <a:r>
              <a:rPr lang="ru-RU" u="sng" dirty="0" smtClean="0">
                <a:hlinkClick r:id="rId9"/>
              </a:rPr>
              <a:t>Гладилиной </a:t>
            </a:r>
            <a:r>
              <a:rPr lang="ru-RU" u="sng" dirty="0">
                <a:hlinkClick r:id="rId9"/>
              </a:rPr>
              <a:t>Анне Васильевне</a:t>
            </a:r>
            <a:r>
              <a:rPr lang="ru-RU" dirty="0"/>
              <a:t>, советнику Губернатора Курской области по правам лиц с ограниченными возможностями здоровья, за активное участие и защиту прав людей с ограниченными возможностями!</a:t>
            </a:r>
          </a:p>
          <a:p>
            <a:r>
              <a:rPr lang="ru-RU" u="sng" dirty="0" smtClean="0">
                <a:hlinkClick r:id="rId10"/>
              </a:rPr>
              <a:t>Сухих </a:t>
            </a:r>
            <a:r>
              <a:rPr lang="ru-RU" u="sng" dirty="0">
                <a:hlinkClick r:id="rId10"/>
              </a:rPr>
              <a:t>Владимиру Валерьевичу, директору ОБПОУ "Курский колледж культуры",</a:t>
            </a:r>
            <a:r>
              <a:rPr lang="ru-RU" dirty="0"/>
              <a:t> за создание атмосферы, где каждый был услышан!</a:t>
            </a:r>
          </a:p>
          <a:p>
            <a:r>
              <a:rPr lang="ru-RU" dirty="0" smtClean="0"/>
              <a:t>Полещук </a:t>
            </a:r>
            <a:r>
              <a:rPr lang="ru-RU" dirty="0"/>
              <a:t>Олесе Юрьевне, генеральному директору ООО «ПЕРЕМЕНА», за неоценимую финансовую поддержку в организации питания участников Фестиваля!</a:t>
            </a:r>
          </a:p>
          <a:p>
            <a:pPr marL="0" indent="0">
              <a:buNone/>
            </a:pPr>
            <a:r>
              <a:rPr lang="ru-RU" dirty="0" smtClean="0"/>
              <a:t>И</a:t>
            </a:r>
            <a:r>
              <a:rPr lang="ru-RU" dirty="0"/>
              <a:t>, конечно, огромная благодарность всем волонтерам! Ваш труд и доброта стали основой этого фестиваля. Вместе с вами мы создали атмосферу дружбы и поддержки, которая вдохновила всех участников!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r="9101"/>
          <a:stretch/>
        </p:blipFill>
        <p:spPr>
          <a:xfrm>
            <a:off x="6924782" y="1710121"/>
            <a:ext cx="4900774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13" y="571500"/>
            <a:ext cx="8596312" cy="73342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Благодарность нашим партнёрам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617029"/>
            <a:ext cx="7153502" cy="1001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 smtClean="0"/>
              <a:t>Курская РО ВОИ и ее местные организации  играют </a:t>
            </a:r>
            <a:r>
              <a:rPr lang="ru-RU" sz="1600" dirty="0"/>
              <a:t>важную роль в поддержке бойцов СВО, обеспечивая их необходимой гуманитарной помощью и содействуя в реабилитации и социальной адаптации </a:t>
            </a:r>
            <a:r>
              <a:rPr lang="ru-RU" sz="1600" dirty="0" smtClean="0"/>
              <a:t>после </a:t>
            </a:r>
            <a:r>
              <a:rPr lang="ru-RU" sz="1600" dirty="0"/>
              <a:t>возвращения из зоны боевых действий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7" y="1614901"/>
            <a:ext cx="7026275" cy="36921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688" y="1614901"/>
            <a:ext cx="2839440" cy="36921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505371" y="5648782"/>
            <a:ext cx="3072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Передача медикаментов в госпитали и военнослужащим, участвующим в СВО</a:t>
            </a:r>
            <a:endParaRPr lang="ru-RU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3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13" y="571500"/>
            <a:ext cx="8596312" cy="73342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Благодарность нашим партнёрам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114" y="1876425"/>
            <a:ext cx="9357959" cy="37543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" t="27497"/>
          <a:stretch/>
        </p:blipFill>
        <p:spPr>
          <a:xfrm>
            <a:off x="6986427" y="1412985"/>
            <a:ext cx="2394948" cy="1512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537" y="4415699"/>
            <a:ext cx="3055348" cy="1112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63" y="169859"/>
            <a:ext cx="3297213" cy="17065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-862" r="18599"/>
          <a:stretch/>
        </p:blipFill>
        <p:spPr>
          <a:xfrm>
            <a:off x="9819361" y="1412985"/>
            <a:ext cx="1430841" cy="146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13" y="571500"/>
            <a:ext cx="8596312" cy="73342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Благодарность нашим партнёрам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1" y="4794500"/>
            <a:ext cx="3035158" cy="1708628"/>
          </a:xfrm>
        </p:spPr>
      </p:pic>
      <p:pic>
        <p:nvPicPr>
          <p:cNvPr id="6" name="Объект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46" y="1876425"/>
            <a:ext cx="2486358" cy="1105047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431" y="3333945"/>
            <a:ext cx="3901114" cy="1265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1" y="3333945"/>
            <a:ext cx="5029746" cy="12653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54" y="4794500"/>
            <a:ext cx="1736323" cy="1736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31" y="4766805"/>
            <a:ext cx="1736323" cy="1736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49" y="1890166"/>
            <a:ext cx="3933040" cy="9894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302" y="4721784"/>
            <a:ext cx="1906526" cy="1906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60" y="1775288"/>
            <a:ext cx="3810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697" y="571500"/>
            <a:ext cx="8199977" cy="104010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Финансовый отчет за </a:t>
            </a:r>
            <a:r>
              <a:rPr lang="ru-RU" sz="2400" b="1" dirty="0" smtClean="0"/>
              <a:t>2025 </a:t>
            </a:r>
            <a:r>
              <a:rPr lang="ru-RU" sz="2400" b="1" dirty="0"/>
              <a:t>г. о деятельности региональных и местных организаций ВОИ</a:t>
            </a:r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="" xmlns:a16="http://schemas.microsoft.com/office/drawing/2014/main" id="{9703867A-994E-67BB-E4A5-F0E599C9ADE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4748406"/>
              </p:ext>
            </p:extLst>
          </p:nvPr>
        </p:nvGraphicFramePr>
        <p:xfrm>
          <a:off x="546354" y="1907289"/>
          <a:ext cx="1073780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998">
                  <a:extLst>
                    <a:ext uri="{9D8B030D-6E8A-4147-A177-3AD203B41FA5}">
                      <a16:colId xmlns="" xmlns:a16="http://schemas.microsoft.com/office/drawing/2014/main" val="3126458129"/>
                    </a:ext>
                  </a:extLst>
                </a:gridCol>
                <a:gridCol w="7122371">
                  <a:extLst>
                    <a:ext uri="{9D8B030D-6E8A-4147-A177-3AD203B41FA5}">
                      <a16:colId xmlns="" xmlns:a16="http://schemas.microsoft.com/office/drawing/2014/main" val="2064355583"/>
                    </a:ext>
                  </a:extLst>
                </a:gridCol>
                <a:gridCol w="2834440">
                  <a:extLst>
                    <a:ext uri="{9D8B030D-6E8A-4147-A177-3AD203B41FA5}">
                      <a16:colId xmlns="" xmlns:a16="http://schemas.microsoft.com/office/drawing/2014/main" val="149180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Источник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Сумма</a:t>
                      </a:r>
                      <a:r>
                        <a:rPr lang="ru-RU" dirty="0" smtClean="0"/>
                        <a:t>, руб</a:t>
                      </a:r>
                      <a:r>
                        <a:rPr lang="ru-RU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34258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Субсидии от Центрального правления 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r>
                        <a:rPr lang="ru-RU" baseline="0" dirty="0" smtClean="0"/>
                        <a:t> 352 569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088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Субсидии региональных и местных органов власти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r>
                        <a:rPr lang="ru-RU" baseline="0" dirty="0" smtClean="0"/>
                        <a:t> 017 500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658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Целевые грантовые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63466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Членские и имущественные взносы членов ВОИ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891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Иные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r>
                        <a:rPr lang="ru-RU" baseline="0" dirty="0" smtClean="0"/>
                        <a:t> 000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949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r>
                        <a:rPr lang="ru-RU" baseline="0" dirty="0" smtClean="0"/>
                        <a:t> 385 069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11377761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0871CE1-9972-C50C-B00C-4E424F2C4EF0}"/>
              </a:ext>
            </a:extLst>
          </p:cNvPr>
          <p:cNvSpPr txBox="1"/>
          <p:nvPr/>
        </p:nvSpPr>
        <p:spPr>
          <a:xfrm>
            <a:off x="565404" y="1537957"/>
            <a:ext cx="28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0C226"/>
                </a:solidFill>
              </a:rPr>
              <a:t>ПОСТУПЛЕНИЯ</a:t>
            </a:r>
          </a:p>
        </p:txBody>
      </p:sp>
    </p:spTree>
    <p:extLst>
      <p:ext uri="{BB962C8B-B14F-4D97-AF65-F5344CB8AC3E}">
        <p14:creationId xmlns:p14="http://schemas.microsoft.com/office/powerpoint/2010/main" val="98724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007" y="523879"/>
            <a:ext cx="8794612" cy="112172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Финансовый отчет о деятельности региональных и местных организаций ВОИ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="" xmlns:a16="http://schemas.microsoft.com/office/drawing/2014/main" id="{3EB7D258-D2E5-E508-65EF-16F3FC75454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4712404"/>
              </p:ext>
            </p:extLst>
          </p:nvPr>
        </p:nvGraphicFramePr>
        <p:xfrm>
          <a:off x="642351" y="1929184"/>
          <a:ext cx="10768440" cy="430666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48350">
                  <a:extLst>
                    <a:ext uri="{9D8B030D-6E8A-4147-A177-3AD203B41FA5}">
                      <a16:colId xmlns="" xmlns:a16="http://schemas.microsoft.com/office/drawing/2014/main" val="4219615219"/>
                    </a:ext>
                  </a:extLst>
                </a:gridCol>
                <a:gridCol w="6680488">
                  <a:extLst>
                    <a:ext uri="{9D8B030D-6E8A-4147-A177-3AD203B41FA5}">
                      <a16:colId xmlns="" xmlns:a16="http://schemas.microsoft.com/office/drawing/2014/main" val="2501682727"/>
                    </a:ext>
                  </a:extLst>
                </a:gridCol>
                <a:gridCol w="3439602">
                  <a:extLst>
                    <a:ext uri="{9D8B030D-6E8A-4147-A177-3AD203B41FA5}">
                      <a16:colId xmlns="" xmlns:a16="http://schemas.microsoft.com/office/drawing/2014/main" val="3320967747"/>
                    </a:ext>
                  </a:extLst>
                </a:gridCol>
              </a:tblGrid>
              <a:tr h="426141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Направления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Сумма,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95393039"/>
                  </a:ext>
                </a:extLst>
              </a:tr>
              <a:tr h="562416">
                <a:tc>
                  <a:txBody>
                    <a:bodyPr/>
                    <a:lstStyle/>
                    <a:p>
                      <a:r>
                        <a:rPr lang="ru-RU" sz="1600" dirty="0"/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на проведение мероприятий по социальной интеграции инвалидов (спорт, культура, туризм)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/>
                        <a:t>3</a:t>
                      </a:r>
                      <a:r>
                        <a:rPr lang="ru-RU" sz="1600" b="0" baseline="0" dirty="0" smtClean="0"/>
                        <a:t> 854 144</a:t>
                      </a:r>
                      <a:endParaRPr lang="ru-RU" sz="16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2959556"/>
                  </a:ext>
                </a:extLst>
              </a:tr>
              <a:tr h="604733">
                <a:tc>
                  <a:txBody>
                    <a:bodyPr/>
                    <a:lstStyle/>
                    <a:p>
                      <a:r>
                        <a:rPr lang="ru-RU" sz="1600" dirty="0"/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на участие инвалидов в реабилитационных и </a:t>
                      </a:r>
                      <a:r>
                        <a:rPr lang="ru-RU" sz="1600" dirty="0" err="1"/>
                        <a:t>абилитационных</a:t>
                      </a:r>
                      <a:r>
                        <a:rPr lang="ru-RU" sz="1600" dirty="0"/>
                        <a:t> мероприятиях (проезд, проживание и питание)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7195529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r>
                        <a:rPr lang="ru-RU" sz="1600" dirty="0"/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Расходы для сохранения занятости инвалидов на  предприятиях организаций ВОИ </a:t>
                      </a:r>
                    </a:p>
                    <a:p>
                      <a:r>
                        <a:rPr lang="ru-RU" sz="1600" dirty="0"/>
                        <a:t>(в том числе модернизация рабочих мест)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54702232"/>
                  </a:ext>
                </a:extLst>
              </a:tr>
              <a:tr h="610488">
                <a:tc>
                  <a:txBody>
                    <a:bodyPr/>
                    <a:lstStyle/>
                    <a:p>
                      <a:r>
                        <a:rPr lang="ru-RU" sz="1600" dirty="0"/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Фонд оплаты труда со страховыми взносами в региональной и местных организациях ВОИ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981 383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108274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r>
                        <a:rPr lang="ru-RU" sz="1600" dirty="0"/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Административно-хозяйственные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1</a:t>
                      </a:r>
                      <a:r>
                        <a:rPr lang="ru-RU" sz="1600" baseline="0" dirty="0" smtClean="0"/>
                        <a:t> 749 617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1621073"/>
                  </a:ext>
                </a:extLst>
              </a:tr>
              <a:tr h="410944">
                <a:tc>
                  <a:txBody>
                    <a:bodyPr/>
                    <a:lstStyle/>
                    <a:p>
                      <a:r>
                        <a:rPr lang="ru-RU" sz="1600" dirty="0"/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Прочие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-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4361406"/>
                  </a:ext>
                </a:extLst>
              </a:tr>
              <a:tr h="426141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ИТОГО: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7</a:t>
                      </a:r>
                      <a:r>
                        <a:rPr lang="ru-RU" sz="1600" baseline="0" dirty="0" smtClean="0"/>
                        <a:t> 585 144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32426250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13524F-4194-1EBD-8B2B-F83A4DCDB50D}"/>
              </a:ext>
            </a:extLst>
          </p:cNvPr>
          <p:cNvSpPr txBox="1"/>
          <p:nvPr/>
        </p:nvSpPr>
        <p:spPr>
          <a:xfrm>
            <a:off x="553576" y="1597981"/>
            <a:ext cx="2836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92814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138" y="342900"/>
            <a:ext cx="8596312" cy="111616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Вы можете больше узнать о нашей деятельности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5E6FD-53D9-4B19-ECCD-3DBF00C985A3}"/>
              </a:ext>
            </a:extLst>
          </p:cNvPr>
          <p:cNvSpPr/>
          <p:nvPr/>
        </p:nvSpPr>
        <p:spPr>
          <a:xfrm>
            <a:off x="2152759" y="99388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</a:t>
            </a:r>
            <a:r>
              <a:rPr lang="ru-RU" i="1" dirty="0" smtClean="0"/>
              <a:t>РО ВОИ 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12" y="1801969"/>
            <a:ext cx="3048000" cy="2286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37119" y="1800950"/>
            <a:ext cx="75688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Адрес: 305000, </a:t>
            </a:r>
            <a:r>
              <a:rPr lang="ru-RU" dirty="0" smtClean="0"/>
              <a:t>Курская область, г</a:t>
            </a:r>
            <a:r>
              <a:rPr lang="ru-RU" dirty="0" smtClean="0"/>
              <a:t>. Курск, ул. Марата, </a:t>
            </a:r>
            <a:r>
              <a:rPr lang="ru-RU" dirty="0" smtClean="0"/>
              <a:t>д.9.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Телефоны: +7 (4712) 70-07-64 – аппарат правления; </a:t>
            </a:r>
          </a:p>
          <a:p>
            <a:r>
              <a:rPr lang="ru-RU" dirty="0"/>
              <a:t>+7 (4712) </a:t>
            </a:r>
            <a:r>
              <a:rPr lang="ru-RU" dirty="0" smtClean="0"/>
              <a:t>70-87-57 – председатель Дюкарев Александр Борисович;</a:t>
            </a:r>
          </a:p>
          <a:p>
            <a:r>
              <a:rPr lang="ru-RU" dirty="0"/>
              <a:t>+7 (4712</a:t>
            </a:r>
            <a:r>
              <a:rPr lang="ru-RU" dirty="0" smtClean="0"/>
              <a:t>) 70-77-00 – главный бухгалтер Шиманская Светлана Всеволодовна</a:t>
            </a:r>
          </a:p>
          <a:p>
            <a:r>
              <a:rPr lang="ru-RU" dirty="0" smtClean="0"/>
              <a:t>+7 (951) 087-59-95 – юрисконсульт Миськова Людмила Николаевна</a:t>
            </a:r>
          </a:p>
          <a:p>
            <a:r>
              <a:rPr lang="ru-RU" dirty="0" smtClean="0"/>
              <a:t>+7 (950) 876-95-99 – ведущий специалист </a:t>
            </a:r>
            <a:r>
              <a:rPr lang="ru-RU" dirty="0" err="1" smtClean="0"/>
              <a:t>Требухова</a:t>
            </a:r>
            <a:r>
              <a:rPr lang="ru-RU" dirty="0" smtClean="0"/>
              <a:t> Ирина Алексеевна</a:t>
            </a:r>
            <a:endParaRPr lang="en-US" dirty="0" smtClean="0"/>
          </a:p>
        </p:txBody>
      </p:sp>
      <p:pic>
        <p:nvPicPr>
          <p:cNvPr id="8" name="Рисунок 7" descr="E:\Монастырев Олег грант 2022\Для буклетов\Буклет 1 Инфо для инвалидов\ori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416" y="1852523"/>
            <a:ext cx="383703" cy="319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E:\Монастырев Олег грант 2022\Для буклетов\Буклет 1 Инфо для инвалидов\6tah9jrcf0qt71batx0z5dz8lws3ngex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03054" y="2396159"/>
            <a:ext cx="296982" cy="33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E:\Монастырев Олег грант 2022\Для буклетов\Буклет 1 Инфо для инвалидов\элпочт-scaled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852" y="6124917"/>
            <a:ext cx="356452" cy="31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s://f.nodacdn.net/4011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1" y="4430869"/>
            <a:ext cx="356335" cy="35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64025" y="414213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ru-RU" dirty="0" smtClean="0"/>
              <a:t>Сайт: </a:t>
            </a:r>
            <a:r>
              <a:rPr lang="en-US" dirty="0">
                <a:hlinkClick r:id="rId7"/>
              </a:rPr>
              <a:t>http://www.voi-kursk.ru</a:t>
            </a:r>
            <a:r>
              <a:rPr lang="en-US" dirty="0" smtClean="0">
                <a:hlinkClick r:id="rId7"/>
              </a:rPr>
              <a:t>/</a:t>
            </a:r>
            <a:endParaRPr lang="ru-RU" dirty="0" smtClean="0"/>
          </a:p>
          <a:p>
            <a:endParaRPr lang="ru-RU" dirty="0"/>
          </a:p>
          <a:p>
            <a:r>
              <a:rPr lang="ru-RU" dirty="0">
                <a:hlinkClick r:id="rId8"/>
              </a:rPr>
              <a:t>https://</a:t>
            </a:r>
            <a:r>
              <a:rPr lang="ru-RU" dirty="0" smtClean="0">
                <a:hlinkClick r:id="rId8"/>
              </a:rPr>
              <a:t>ok.ru/kurskvoi</a:t>
            </a:r>
            <a:r>
              <a:rPr lang="ru-RU" dirty="0" smtClean="0"/>
              <a:t> </a:t>
            </a:r>
          </a:p>
          <a:p>
            <a:endParaRPr lang="ru-RU" dirty="0"/>
          </a:p>
          <a:p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</a:t>
            </a:r>
            <a:r>
              <a:rPr lang="en-US" dirty="0" smtClean="0">
                <a:hlinkClick r:id="rId9"/>
              </a:rPr>
              <a:t>vk.com/kurskvoi</a:t>
            </a:r>
            <a:endParaRPr lang="ru-RU" dirty="0" smtClean="0"/>
          </a:p>
          <a:p>
            <a:endParaRPr lang="ru-RU" dirty="0" smtClean="0"/>
          </a:p>
          <a:p>
            <a:r>
              <a:rPr lang="en-US" dirty="0"/>
              <a:t>E-mail</a:t>
            </a:r>
            <a:r>
              <a:rPr lang="ru-RU" dirty="0"/>
              <a:t>:</a:t>
            </a:r>
            <a:r>
              <a:rPr lang="en-US" dirty="0"/>
              <a:t> </a:t>
            </a:r>
            <a:r>
              <a:rPr lang="en-US" dirty="0" smtClean="0">
                <a:hlinkClick r:id="rId10"/>
              </a:rPr>
              <a:t>kurskvoi@mail.ru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4" name="Рисунок 13" descr="E:\Монастырев Олег грант 2022\Для буклетов\Буклет 1 Инфо для инвалидов\tadj_vs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5" t="-7985" r="13880" b="-2838"/>
          <a:stretch/>
        </p:blipFill>
        <p:spPr bwMode="auto">
          <a:xfrm>
            <a:off x="1073852" y="4944905"/>
            <a:ext cx="399014" cy="4257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544" y="5555445"/>
            <a:ext cx="365760" cy="3657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53" y="4174156"/>
            <a:ext cx="2338574" cy="2338574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49" y="4228635"/>
            <a:ext cx="3048000" cy="2284095"/>
          </a:xfrm>
        </p:spPr>
      </p:pic>
    </p:spTree>
    <p:extLst>
      <p:ext uri="{BB962C8B-B14F-4D97-AF65-F5344CB8AC3E}">
        <p14:creationId xmlns:p14="http://schemas.microsoft.com/office/powerpoint/2010/main" val="14981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/>
              <a:t>Функциональные </a:t>
            </a:r>
            <a:r>
              <a:rPr lang="ru-RU" sz="3200" i="1" dirty="0" smtClean="0"/>
              <a:t>подразделения</a:t>
            </a:r>
            <a:endParaRPr lang="ru-RU" sz="3200" i="1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4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01" y="1475448"/>
            <a:ext cx="712927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9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/>
              <a:t>Функциональные </a:t>
            </a:r>
            <a:r>
              <a:rPr lang="ru-RU" sz="3200" i="1" dirty="0" smtClean="0"/>
              <a:t>подразделения</a:t>
            </a:r>
            <a:endParaRPr lang="ru-RU" sz="3200" i="1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5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16" y="1470365"/>
            <a:ext cx="712927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/>
              <a:t>Функциональные </a:t>
            </a:r>
            <a:r>
              <a:rPr lang="ru-RU" sz="3200" i="1" dirty="0" smtClean="0"/>
              <a:t>подразделения</a:t>
            </a:r>
            <a:endParaRPr lang="ru-RU" sz="3200" i="1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6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69" y="1535335"/>
            <a:ext cx="712927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3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Накладка_6">
            <a:hlinkClick r:id="" action="ppaction://macro?name=S2_6"/>
            <a:extLst>
              <a:ext uri="{FF2B5EF4-FFF2-40B4-BE49-F238E27FC236}">
                <a16:creationId xmlns="" xmlns:a16="http://schemas.microsoft.com/office/drawing/2014/main" id="{23BD862F-5F1A-4BF3-8D32-F713D9A27726}"/>
              </a:ext>
            </a:extLst>
          </p:cNvPr>
          <p:cNvSpPr/>
          <p:nvPr/>
        </p:nvSpPr>
        <p:spPr>
          <a:xfrm>
            <a:off x="8278441" y="399106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Накладка_5">
            <a:hlinkClick r:id="" action="ppaction://macro?name=S2_5"/>
            <a:extLst>
              <a:ext uri="{FF2B5EF4-FFF2-40B4-BE49-F238E27FC236}">
                <a16:creationId xmlns="" xmlns:a16="http://schemas.microsoft.com/office/drawing/2014/main" id="{ED071A9F-8407-4E34-B0C8-4BF9BE44F0FF}"/>
              </a:ext>
            </a:extLst>
          </p:cNvPr>
          <p:cNvSpPr/>
          <p:nvPr/>
        </p:nvSpPr>
        <p:spPr>
          <a:xfrm>
            <a:off x="8326329" y="4898265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Накладка_4">
            <a:hlinkClick r:id="" action="ppaction://macro?name=S2_4"/>
            <a:extLst>
              <a:ext uri="{FF2B5EF4-FFF2-40B4-BE49-F238E27FC236}">
                <a16:creationId xmlns="" xmlns:a16="http://schemas.microsoft.com/office/drawing/2014/main" id="{883B8FD4-6EDD-46B1-95D0-BB2E0A74DA30}"/>
              </a:ext>
            </a:extLst>
          </p:cNvPr>
          <p:cNvSpPr/>
          <p:nvPr/>
        </p:nvSpPr>
        <p:spPr>
          <a:xfrm>
            <a:off x="9546327" y="5422351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Накладка_3">
            <a:hlinkClick r:id="" action="ppaction://macro?name=S2_3"/>
            <a:extLst>
              <a:ext uri="{FF2B5EF4-FFF2-40B4-BE49-F238E27FC236}">
                <a16:creationId xmlns="" xmlns:a16="http://schemas.microsoft.com/office/drawing/2014/main" id="{BB7A5230-D70B-45EC-BB92-F3720735343A}"/>
              </a:ext>
            </a:extLst>
          </p:cNvPr>
          <p:cNvSpPr/>
          <p:nvPr/>
        </p:nvSpPr>
        <p:spPr>
          <a:xfrm>
            <a:off x="10736089" y="4901860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Накладка_2">
            <a:hlinkClick r:id="" action="ppaction://macro?name=S2_2"/>
            <a:extLst>
              <a:ext uri="{FF2B5EF4-FFF2-40B4-BE49-F238E27FC236}">
                <a16:creationId xmlns="" xmlns:a16="http://schemas.microsoft.com/office/drawing/2014/main" id="{8D4651A0-3102-4D87-99F8-E6F816AD588B}"/>
              </a:ext>
            </a:extLst>
          </p:cNvPr>
          <p:cNvSpPr/>
          <p:nvPr/>
        </p:nvSpPr>
        <p:spPr>
          <a:xfrm>
            <a:off x="10717920" y="3955806"/>
            <a:ext cx="1148390" cy="579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Накладка_1">
            <a:hlinkClick r:id="" action="ppaction://macro?name=S2_1"/>
            <a:extLst>
              <a:ext uri="{FF2B5EF4-FFF2-40B4-BE49-F238E27FC236}">
                <a16:creationId xmlns="" xmlns:a16="http://schemas.microsoft.com/office/drawing/2014/main" id="{8C1ED83D-672F-4B5B-AF48-45DA42C78C13}"/>
              </a:ext>
            </a:extLst>
          </p:cNvPr>
          <p:cNvSpPr/>
          <p:nvPr/>
        </p:nvSpPr>
        <p:spPr>
          <a:xfrm>
            <a:off x="9509760" y="3395068"/>
            <a:ext cx="1166788" cy="560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Накладка_0">
            <a:hlinkClick r:id="" action="ppaction://macro?name=S2_0"/>
            <a:extLst>
              <a:ext uri="{FF2B5EF4-FFF2-40B4-BE49-F238E27FC236}">
                <a16:creationId xmlns="" xmlns:a16="http://schemas.microsoft.com/office/drawing/2014/main" id="{C3701C2C-E1FD-4128-844D-349446574430}"/>
              </a:ext>
            </a:extLst>
          </p:cNvPr>
          <p:cNvSpPr/>
          <p:nvPr/>
        </p:nvSpPr>
        <p:spPr>
          <a:xfrm>
            <a:off x="9480804" y="4081819"/>
            <a:ext cx="1250832" cy="12795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S2_6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861" y="60445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4" name="S2_5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861" y="546719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3" name="S2_4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1288" y="489826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42" name="S2_3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861" y="4319716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82" name="S2_2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5259" y="3743497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79" name="S2_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191449" y="3136883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C126E885-9EB9-0F71-D2B6-34F9ED4D5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236" y="641106"/>
            <a:ext cx="8596312" cy="686540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/>
              <a:t>Функциональные </a:t>
            </a:r>
            <a:r>
              <a:rPr lang="ru-RU" sz="3200" i="1" dirty="0" smtClean="0"/>
              <a:t>подразделения</a:t>
            </a:r>
            <a:endParaRPr lang="ru-RU" sz="3200" i="1" dirty="0"/>
          </a:p>
        </p:txBody>
      </p:sp>
      <p:sp>
        <p:nvSpPr>
          <p:cNvPr id="15" name="Объект 14">
            <a:extLst>
              <a:ext uri="{FF2B5EF4-FFF2-40B4-BE49-F238E27FC236}">
                <a16:creationId xmlns="" xmlns:a16="http://schemas.microsoft.com/office/drawing/2014/main" id="{BCE66C5D-B4A7-2C7F-7A5B-1E24C292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18" y="1559859"/>
            <a:ext cx="9642819" cy="50168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  <a:p>
            <a:pPr marL="0" indent="0">
              <a:buNone/>
            </a:pPr>
            <a:endParaRPr lang="ru-RU" i="1" dirty="0"/>
          </a:p>
        </p:txBody>
      </p:sp>
      <p:sp>
        <p:nvSpPr>
          <p:cNvPr id="48" name="Slide Number Placeholder 5">
            <a:extLst>
              <a:ext uri="{FF2B5EF4-FFF2-40B4-BE49-F238E27FC236}">
                <a16:creationId xmlns="" xmlns:a16="http://schemas.microsoft.com/office/drawing/2014/main" id="{657F2530-EEF4-4DA6-8C7A-148E1AB814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1745" y="6467157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rgbClr val="357F04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2DD9FF70-5C9E-496A-BC8A-B2570B9562AF}" type="slidenum">
              <a:rPr lang="en-US" altLang="ru-RU" smtClean="0"/>
              <a:pPr>
                <a:defRPr/>
              </a:pPr>
              <a:t>7</a:t>
            </a:fld>
            <a:endParaRPr lang="en-US" altLang="ru-RU" dirty="0"/>
          </a:p>
        </p:txBody>
      </p:sp>
      <p:sp>
        <p:nvSpPr>
          <p:cNvPr id="50" name="S2_61" hidden="1">
            <a:extLst>
              <a:ext uri="{FF2B5EF4-FFF2-40B4-BE49-F238E27FC236}">
                <a16:creationId xmlns="" xmlns:a16="http://schemas.microsoft.com/office/drawing/2014/main" id="{FADBD3F7-7003-4CD2-8C37-0201BA36AFA3}"/>
              </a:ext>
            </a:extLst>
          </p:cNvPr>
          <p:cNvSpPr/>
          <p:nvPr/>
        </p:nvSpPr>
        <p:spPr>
          <a:xfrm>
            <a:off x="197165" y="60438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6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1" name="S2_51" hidden="1">
            <a:extLst>
              <a:ext uri="{FF2B5EF4-FFF2-40B4-BE49-F238E27FC236}">
                <a16:creationId xmlns="" xmlns:a16="http://schemas.microsoft.com/office/drawing/2014/main" id="{F650438C-5BB8-4825-BF4E-49491A93A0CC}"/>
              </a:ext>
            </a:extLst>
          </p:cNvPr>
          <p:cNvSpPr/>
          <p:nvPr/>
        </p:nvSpPr>
        <p:spPr>
          <a:xfrm>
            <a:off x="197165" y="5466494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5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2" name="S2_41" hidden="1">
            <a:extLst>
              <a:ext uri="{FF2B5EF4-FFF2-40B4-BE49-F238E27FC236}">
                <a16:creationId xmlns="" xmlns:a16="http://schemas.microsoft.com/office/drawing/2014/main" id="{DDD7A8F6-3586-47CC-A783-158FC323BA90}"/>
              </a:ext>
            </a:extLst>
          </p:cNvPr>
          <p:cNvSpPr/>
          <p:nvPr/>
        </p:nvSpPr>
        <p:spPr>
          <a:xfrm>
            <a:off x="200592" y="4897569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4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3" name="S2_31" hidden="1">
            <a:extLst>
              <a:ext uri="{FF2B5EF4-FFF2-40B4-BE49-F238E27FC236}">
                <a16:creationId xmlns="" xmlns:a16="http://schemas.microsoft.com/office/drawing/2014/main" id="{46DD3F86-3EC4-4AD3-93C7-A3EBE1BCCB99}"/>
              </a:ext>
            </a:extLst>
          </p:cNvPr>
          <p:cNvSpPr/>
          <p:nvPr/>
        </p:nvSpPr>
        <p:spPr>
          <a:xfrm>
            <a:off x="197165" y="4319020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3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4" name="S2_21" hidden="1">
            <a:extLst>
              <a:ext uri="{FF2B5EF4-FFF2-40B4-BE49-F238E27FC236}">
                <a16:creationId xmlns="" xmlns:a16="http://schemas.microsoft.com/office/drawing/2014/main" id="{88052B99-606C-4E70-8295-15ED0C8EDDC8}"/>
              </a:ext>
            </a:extLst>
          </p:cNvPr>
          <p:cNvSpPr/>
          <p:nvPr/>
        </p:nvSpPr>
        <p:spPr>
          <a:xfrm>
            <a:off x="194563" y="3742801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400" b="1" dirty="0">
                <a:solidFill>
                  <a:schemeClr val="bg1"/>
                </a:solidFill>
              </a:rPr>
              <a:t>2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6" name="S2_11" hidden="1">
            <a:extLst>
              <a:ext uri="{FF2B5EF4-FFF2-40B4-BE49-F238E27FC236}">
                <a16:creationId xmlns="" xmlns:a16="http://schemas.microsoft.com/office/drawing/2014/main" id="{70AD32A9-7603-4AEA-8058-B3D972E36F26}"/>
              </a:ext>
            </a:extLst>
          </p:cNvPr>
          <p:cNvSpPr/>
          <p:nvPr/>
        </p:nvSpPr>
        <p:spPr>
          <a:xfrm>
            <a:off x="206063" y="3126445"/>
            <a:ext cx="288000" cy="288000"/>
          </a:xfrm>
          <a:prstGeom prst="ellipse">
            <a:avLst/>
          </a:prstGeom>
          <a:solidFill>
            <a:srgbClr val="508927"/>
          </a:solidFill>
          <a:ln w="31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1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973C2C30-91EC-E795-AC2B-2731C75A47D4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3" y="1397252"/>
            <a:ext cx="712927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7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0" grpId="0"/>
      <p:bldP spid="39" grpId="0"/>
      <p:bldP spid="38" grpId="0"/>
      <p:bldP spid="83" grpId="0"/>
      <p:bldP spid="7" grpId="0"/>
      <p:bldP spid="84" grpId="0"/>
      <p:bldP spid="45" grpId="0" animBg="1"/>
      <p:bldP spid="44" grpId="0" animBg="1"/>
      <p:bldP spid="43" grpId="0" animBg="1"/>
      <p:bldP spid="42" grpId="0" animBg="1"/>
      <p:bldP spid="82" grpId="0" animBg="1"/>
      <p:bldP spid="7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4" y="1970150"/>
            <a:ext cx="5532008" cy="439907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Взаимодействуя с </a:t>
            </a:r>
            <a:r>
              <a:rPr lang="ru-RU" i="1" dirty="0" smtClean="0"/>
              <a:t>прокуратурой </a:t>
            </a:r>
            <a:r>
              <a:rPr lang="ru-RU" i="1" dirty="0" err="1" smtClean="0"/>
              <a:t>Сеймского</a:t>
            </a:r>
            <a:r>
              <a:rPr lang="ru-RU" i="1" dirty="0" smtClean="0"/>
              <a:t> административного округа города Курска </a:t>
            </a:r>
            <a:r>
              <a:rPr lang="ru-RU" dirty="0" smtClean="0"/>
              <a:t>мы </a:t>
            </a:r>
            <a:r>
              <a:rPr lang="ru-RU" dirty="0"/>
              <a:t>восстановили следующие нарушенные права </a:t>
            </a:r>
            <a:r>
              <a:rPr lang="ru-RU" dirty="0" smtClean="0"/>
              <a:t>инвалидов:</a:t>
            </a:r>
          </a:p>
          <a:p>
            <a:pPr marL="0" indent="0">
              <a:spcBef>
                <a:spcPts val="0"/>
              </a:spcBef>
              <a:buNone/>
            </a:pPr>
            <a:endParaRPr lang="ru-RU" i="1" dirty="0" smtClean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решением </a:t>
            </a:r>
            <a:r>
              <a:rPr lang="ru-RU" dirty="0"/>
              <a:t>Промышленного районного суда г. Курска от 22.12.2025 г. по административному делу №2а-2308/8-2025 </a:t>
            </a:r>
            <a:r>
              <a:rPr lang="ru-RU" dirty="0" smtClean="0"/>
              <a:t>были удовлетворены требования Прокурора </a:t>
            </a:r>
            <a:r>
              <a:rPr lang="ru-RU" dirty="0" err="1"/>
              <a:t>Сеймского</a:t>
            </a:r>
            <a:r>
              <a:rPr lang="ru-RU" dirty="0"/>
              <a:t> административного округа </a:t>
            </a:r>
            <a:r>
              <a:rPr lang="ru-RU" dirty="0" err="1" smtClean="0"/>
              <a:t>г.Курска</a:t>
            </a:r>
            <a:r>
              <a:rPr lang="ru-RU" dirty="0" smtClean="0"/>
              <a:t> </a:t>
            </a:r>
            <a:r>
              <a:rPr lang="ru-RU" dirty="0"/>
              <a:t>в защиту интересов инвалида </a:t>
            </a:r>
            <a:r>
              <a:rPr lang="ru-RU" dirty="0" smtClean="0"/>
              <a:t>З. </a:t>
            </a:r>
            <a:r>
              <a:rPr lang="ru-RU" dirty="0"/>
              <a:t>Максима Леонидовича </a:t>
            </a:r>
            <a:r>
              <a:rPr lang="ru-RU" dirty="0" smtClean="0"/>
              <a:t>к </a:t>
            </a:r>
            <a:r>
              <a:rPr lang="ru-RU" dirty="0"/>
              <a:t>Министерству социального обеспечения, материнства и </a:t>
            </a:r>
            <a:r>
              <a:rPr lang="ru-RU" dirty="0" smtClean="0"/>
              <a:t>детства Курской </a:t>
            </a:r>
            <a:r>
              <a:rPr lang="ru-RU" dirty="0"/>
              <a:t>области, Администрации года Курска о признании незаконным бездействия</a:t>
            </a:r>
            <a:r>
              <a:rPr lang="ru-RU" dirty="0" smtClean="0"/>
              <a:t>, о </a:t>
            </a:r>
            <a:r>
              <a:rPr lang="ru-RU" dirty="0"/>
              <a:t>возложении обязанностей по приспособлению жилого помещения, и </a:t>
            </a:r>
            <a:r>
              <a:rPr lang="ru-RU" dirty="0" smtClean="0"/>
              <a:t>общего имущества </a:t>
            </a:r>
            <a:r>
              <a:rPr lang="ru-RU" dirty="0"/>
              <a:t>в котором находится жилое помещение и обеспечения условий </a:t>
            </a:r>
            <a:r>
              <a:rPr lang="ru-RU" dirty="0" smtClean="0"/>
              <a:t>для доступности </a:t>
            </a:r>
            <a:r>
              <a:rPr lang="ru-RU" dirty="0"/>
              <a:t>для </a:t>
            </a:r>
            <a:r>
              <a:rPr lang="ru-RU" dirty="0" smtClean="0"/>
              <a:t>инвалида.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Курская РО ВОИ выступала в суде в качестве заинтересованного лица.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i="1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i="1" dirty="0" smtClean="0"/>
          </a:p>
          <a:p>
            <a:pPr>
              <a:buFont typeface="Wingdings" panose="05000000000000000000" pitchFamily="2" charset="2"/>
              <a:buChar char="ü"/>
            </a:pPr>
            <a:endParaRPr lang="ru-RU" i="1" dirty="0" smtClean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753" y="1970150"/>
            <a:ext cx="55721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8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F6CE3A-7796-D7D9-5005-86C629E34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77" y="563328"/>
            <a:ext cx="8171848" cy="982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Защита прав и законных интересов инвалидов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40FF0B-8EEC-F097-99A1-B88CD15B3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64" y="2165359"/>
            <a:ext cx="6145646" cy="401574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i="1" dirty="0" smtClean="0"/>
              <a:t>Курская РО </a:t>
            </a:r>
            <a:r>
              <a:rPr lang="ru-RU" i="1" dirty="0"/>
              <a:t>ВОИ доводит до общественности свою позицию по нормативным правовым актам через участие на постоянной основе в работе следующих общественных советов, областных и городских комиссий: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Общественный </a:t>
            </a:r>
            <a:r>
              <a:rPr lang="ru-RU" i="1" dirty="0"/>
              <a:t>Совет по делам ветеранов и инвалидов при Губернаторе Курской области (председатель КОО ООО ВОИ </a:t>
            </a:r>
            <a:r>
              <a:rPr lang="ru-RU" i="1" dirty="0" err="1"/>
              <a:t>Дюкарев</a:t>
            </a:r>
            <a:r>
              <a:rPr lang="ru-RU" i="1" dirty="0"/>
              <a:t> А.Б. является заместителем Совета);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 </a:t>
            </a:r>
            <a:r>
              <a:rPr lang="ru-RU" i="1" dirty="0" err="1" smtClean="0"/>
              <a:t>Паралимпийский</a:t>
            </a:r>
            <a:r>
              <a:rPr lang="ru-RU" i="1" dirty="0" smtClean="0"/>
              <a:t> </a:t>
            </a:r>
            <a:r>
              <a:rPr lang="ru-RU" i="1" dirty="0"/>
              <a:t>комитет Курской области (председатель КОО ООО ВОИ </a:t>
            </a:r>
            <a:r>
              <a:rPr lang="ru-RU" i="1" dirty="0" err="1"/>
              <a:t>Дюкарев</a:t>
            </a:r>
            <a:r>
              <a:rPr lang="ru-RU" i="1" dirty="0"/>
              <a:t> А.Б. является заместителем комитета);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 Коллегия </a:t>
            </a:r>
            <a:r>
              <a:rPr lang="ru-RU" i="1" dirty="0"/>
              <a:t>при департаменте Федеральной службы занятости населения;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 Комиссия </a:t>
            </a:r>
            <a:r>
              <a:rPr lang="ru-RU" i="1" dirty="0"/>
              <a:t>Росздравнадзора по Курской области</a:t>
            </a:r>
            <a:r>
              <a:rPr lang="ru-RU" i="1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/>
              <a:t>Коллегия при Министерстве социального обеспечения, материнства и детства Курской области;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i="1" dirty="0" smtClean="0"/>
              <a:t>Коллегия </a:t>
            </a:r>
            <a:r>
              <a:rPr lang="ru-RU" i="1" dirty="0"/>
              <a:t>при Министерстве по физической культуре и спорту Курской области</a:t>
            </a:r>
            <a:r>
              <a:rPr lang="ru-RU" i="1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500" i="1" dirty="0"/>
              <a:t>Общественный совет при Управлении Федеральной службы государственной регистрации, кадастра и картографии по  Курской области; 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i="1" dirty="0"/>
          </a:p>
          <a:p>
            <a:pPr>
              <a:buFont typeface="Wingdings" panose="05000000000000000000" pitchFamily="2" charset="2"/>
              <a:buChar char="ü"/>
            </a:pPr>
            <a:endParaRPr lang="ru-RU" i="1" dirty="0"/>
          </a:p>
          <a:p>
            <a:endParaRPr lang="ru-RU" i="1" dirty="0"/>
          </a:p>
          <a:p>
            <a:endParaRPr lang="ru-RU" i="1" dirty="0"/>
          </a:p>
          <a:p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10F04E1-FBFF-B1EA-C893-929962947F89}"/>
              </a:ext>
            </a:extLst>
          </p:cNvPr>
          <p:cNvSpPr/>
          <p:nvPr/>
        </p:nvSpPr>
        <p:spPr>
          <a:xfrm>
            <a:off x="1809750" y="0"/>
            <a:ext cx="7343775" cy="5715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Курская РО ВОИ </a:t>
            </a:r>
          </a:p>
        </p:txBody>
      </p:sp>
      <p:pic>
        <p:nvPicPr>
          <p:cNvPr id="2050" name="Picture 2" descr="https://sun9-59.userapi.com/impg/99Q27r98C_JDi0NbUDXdmWY8OhGililxoKvuUw/UQfaynVvaE8.jpg?size=1980x1311&amp;quality=95&amp;sign=ab8f7204e1cba2ad3f46a06a6e0e14e3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10" y="2239249"/>
            <a:ext cx="5121402" cy="33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3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3225</Words>
  <Application>Microsoft Office PowerPoint</Application>
  <PresentationFormat>Широкоэкранный</PresentationFormat>
  <Paragraphs>427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Trebuchet MS</vt:lpstr>
      <vt:lpstr>Wingdings</vt:lpstr>
      <vt:lpstr>Тема Office</vt:lpstr>
      <vt:lpstr>Публичный отчет Курской региональной организации ВОИ  за 2025 г.</vt:lpstr>
      <vt:lpstr>Краткая информация об организации</vt:lpstr>
      <vt:lpstr>Функциональные подразделения</vt:lpstr>
      <vt:lpstr>Функциональные подразделения</vt:lpstr>
      <vt:lpstr>Функциональные подразделения</vt:lpstr>
      <vt:lpstr>Функциональные подразделения</vt:lpstr>
      <vt:lpstr>Функциональные подразделения</vt:lpstr>
      <vt:lpstr>Защита прав и законных интересов инвалидов</vt:lpstr>
      <vt:lpstr>Защита прав и законных интересов инвалидов</vt:lpstr>
      <vt:lpstr>Защита прав и законных интересов инвалидов</vt:lpstr>
      <vt:lpstr>Защита прав и законных интересов инвалидов</vt:lpstr>
      <vt:lpstr>Защита прав и законных интересов инвалидов</vt:lpstr>
      <vt:lpstr>Профориентация, образование и трудоустройство инвалидов</vt:lpstr>
      <vt:lpstr>Профориентация, образование и трудоустройство инвалидов</vt:lpstr>
      <vt:lpstr>Профориентация, образование и трудоустройство инвалидов</vt:lpstr>
      <vt:lpstr>Содействие инвалидам в занятиях физической культурой, спортом и туризмом</vt:lpstr>
      <vt:lpstr>Содействие инвалидам в занятиях физической культурой, спортом и туризмом</vt:lpstr>
      <vt:lpstr>Содействие инвалидам в занятиях физической культурой, спортом и туризмом</vt:lpstr>
      <vt:lpstr>Содействие инвалидам в занятиях физической культурой, спортом и туризмом</vt:lpstr>
      <vt:lpstr>Содействие инвалидам в занятиях физической культурой, спортом и туризмом</vt:lpstr>
      <vt:lpstr>Социокультурная реабилитация</vt:lpstr>
      <vt:lpstr>Социокультурная реабилитация</vt:lpstr>
      <vt:lpstr>Реализованные Проекты с привлечением стороннего финансирования</vt:lpstr>
      <vt:lpstr>Реализованные Проекты с привлечением стороннего финансирования</vt:lpstr>
      <vt:lpstr>Реализованные Проекты с привлечением стороннего финансирования</vt:lpstr>
      <vt:lpstr>Реализованные Проекты с привлечением стороннего финансирования</vt:lpstr>
      <vt:lpstr>Информирование общества о положении инвалидов </vt:lpstr>
      <vt:lpstr>Информирование общества о положении инвалидов </vt:lpstr>
      <vt:lpstr>Информирование общества о положении инвалидов </vt:lpstr>
      <vt:lpstr>Достижения организации</vt:lpstr>
      <vt:lpstr>Благодарность нашим партнёрам</vt:lpstr>
      <vt:lpstr>Благодарность нашим партнёрам</vt:lpstr>
      <vt:lpstr>Благодарность нашим партнёрам</vt:lpstr>
      <vt:lpstr>Благодарность нашим партнёрам</vt:lpstr>
      <vt:lpstr>Финансовый отчет за 2025 г. о деятельности региональных и местных организаций ВОИ</vt:lpstr>
      <vt:lpstr>Финансовый отчет о деятельности региональных и местных организаций ВОИ</vt:lpstr>
      <vt:lpstr>Вы можете больше узнать о нашей деятельности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Фуфаева Светлана Викторовна</dc:creator>
  <cp:lastModifiedBy>Учетная запись Майкрософт</cp:lastModifiedBy>
  <cp:revision>192</cp:revision>
  <cp:lastPrinted>2026-03-31T13:39:36Z</cp:lastPrinted>
  <dcterms:created xsi:type="dcterms:W3CDTF">2023-03-15T09:42:46Z</dcterms:created>
  <dcterms:modified xsi:type="dcterms:W3CDTF">2026-04-01T11:18:09Z</dcterms:modified>
</cp:coreProperties>
</file>